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sldIdLst>
    <p:sldId id="263" r:id="rId2"/>
    <p:sldId id="283" r:id="rId3"/>
    <p:sldId id="295" r:id="rId4"/>
    <p:sldId id="321" r:id="rId5"/>
    <p:sldId id="322" r:id="rId6"/>
    <p:sldId id="337" r:id="rId7"/>
    <p:sldId id="296" r:id="rId8"/>
    <p:sldId id="316" r:id="rId9"/>
    <p:sldId id="330" r:id="rId10"/>
    <p:sldId id="319" r:id="rId11"/>
    <p:sldId id="307" r:id="rId12"/>
    <p:sldId id="331" r:id="rId13"/>
    <p:sldId id="333" r:id="rId14"/>
    <p:sldId id="335" r:id="rId15"/>
    <p:sldId id="339" r:id="rId16"/>
    <p:sldId id="341" r:id="rId17"/>
    <p:sldId id="343" r:id="rId18"/>
    <p:sldId id="345" r:id="rId19"/>
    <p:sldId id="349" r:id="rId20"/>
    <p:sldId id="346" r:id="rId21"/>
    <p:sldId id="347" r:id="rId22"/>
    <p:sldId id="348" r:id="rId23"/>
    <p:sldId id="308" r:id="rId24"/>
    <p:sldId id="271" r:id="rId25"/>
    <p:sldId id="272" r:id="rId26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Calibri Light" panose="020F0302020204030204" pitchFamily="34" charset="0"/>
      <p:regular r:id="rId31"/>
      <p:italic r:id="rId32"/>
    </p:embeddedFont>
    <p:embeddedFont>
      <p:font typeface="맑은 고딕" panose="020B0503020000020004" pitchFamily="50" charset="-127"/>
      <p:regular r:id="rId33"/>
      <p:bold r:id="rId34"/>
    </p:embeddedFont>
    <p:embeddedFont>
      <p:font typeface="휴먼매직체" panose="02030504000101010101" pitchFamily="18" charset="-127"/>
      <p:regular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2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66CC"/>
    <a:srgbClr val="6600CC"/>
    <a:srgbClr val="FE40F5"/>
    <a:srgbClr val="F29CC3"/>
    <a:srgbClr val="F8A696"/>
    <a:srgbClr val="FED7C6"/>
    <a:srgbClr val="C55A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17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19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eg>
</file>

<file path=ppt/media/image18.jpeg>
</file>

<file path=ppt/media/image2.jpe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76688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1865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3733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22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9447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867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2241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686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789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75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6716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889890-4D4B-4EFE-BF96-944787F9DB62}" type="datetimeFigureOut">
              <a:rPr lang="ko-KR" altLang="en-US" smtClean="0"/>
              <a:pPr/>
              <a:t>2021-05-01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6F6A21-16D7-4C56-B1AA-AEC3306F68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7627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%EC%A0%95%EB%B3%B4%EA%B2%A9%EC%B0%A8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8" name="TextBox 7"/>
          <p:cNvSpPr txBox="1"/>
          <p:nvPr/>
        </p:nvSpPr>
        <p:spPr>
          <a:xfrm>
            <a:off x="2443821" y="2981044"/>
            <a:ext cx="72789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2"/>
                </a:solidFill>
                <a:latin typeface="+mn-ea"/>
                <a:cs typeface="조선일보명조" panose="02030304000000000000" pitchFamily="18" charset="-127"/>
              </a:rPr>
              <a:t>M</a:t>
            </a:r>
            <a:r>
              <a:rPr lang="en-US" altLang="ko-KR" sz="5400" dirty="0">
                <a:solidFill>
                  <a:schemeClr val="bg1"/>
                </a:solidFill>
                <a:latin typeface="+mn-ea"/>
                <a:cs typeface="조선일보명조" panose="02030304000000000000" pitchFamily="18" charset="-127"/>
              </a:rPr>
              <a:t>AFIA GAME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182714" y="2523011"/>
            <a:ext cx="38011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accent2"/>
                </a:solidFill>
                <a:latin typeface="+mn-ea"/>
              </a:rPr>
              <a:t>P</a:t>
            </a:r>
            <a:r>
              <a:rPr lang="en-US" altLang="ko-KR" sz="2800" dirty="0">
                <a:solidFill>
                  <a:schemeClr val="bg1"/>
                </a:solidFill>
                <a:latin typeface="+mn-ea"/>
              </a:rPr>
              <a:t>resentation</a:t>
            </a:r>
          </a:p>
        </p:txBody>
      </p:sp>
      <p:sp>
        <p:nvSpPr>
          <p:cNvPr id="3" name="왼쪽 대괄호 2"/>
          <p:cNvSpPr/>
          <p:nvPr/>
        </p:nvSpPr>
        <p:spPr>
          <a:xfrm>
            <a:off x="2754467" y="2865910"/>
            <a:ext cx="210480" cy="1165921"/>
          </a:xfrm>
          <a:prstGeom prst="leftBracket">
            <a:avLst>
              <a:gd name="adj" fmla="val 0"/>
            </a:avLst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5400">
              <a:latin typeface="+mn-ea"/>
            </a:endParaRPr>
          </a:p>
        </p:txBody>
      </p:sp>
      <p:sp>
        <p:nvSpPr>
          <p:cNvPr id="7" name="왼쪽 대괄호 6"/>
          <p:cNvSpPr/>
          <p:nvPr/>
        </p:nvSpPr>
        <p:spPr>
          <a:xfrm flipH="1">
            <a:off x="9227052" y="2865910"/>
            <a:ext cx="210480" cy="1165921"/>
          </a:xfrm>
          <a:prstGeom prst="leftBracket">
            <a:avLst>
              <a:gd name="adj" fmla="val 0"/>
            </a:avLst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5400"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63784" y="6194381"/>
            <a:ext cx="5664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accent2"/>
                </a:solidFill>
                <a:latin typeface="+mn-ea"/>
              </a:rPr>
              <a:t>안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정진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000" dirty="0">
                <a:solidFill>
                  <a:schemeClr val="accent2"/>
                </a:solidFill>
                <a:latin typeface="+mn-ea"/>
              </a:rPr>
              <a:t>임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경영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000" dirty="0">
                <a:solidFill>
                  <a:schemeClr val="accent2"/>
                </a:solidFill>
                <a:latin typeface="+mn-ea"/>
              </a:rPr>
              <a:t>박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미선</a:t>
            </a:r>
            <a:r>
              <a:rPr lang="en-US" altLang="ko-KR" sz="2000" dirty="0">
                <a:solidFill>
                  <a:schemeClr val="bg1"/>
                </a:solidFill>
                <a:latin typeface="+mn-ea"/>
              </a:rPr>
              <a:t>, </a:t>
            </a:r>
            <a:r>
              <a:rPr lang="ko-KR" altLang="en-US" sz="2000" dirty="0">
                <a:solidFill>
                  <a:schemeClr val="accent2"/>
                </a:solidFill>
                <a:latin typeface="+mn-ea"/>
              </a:rPr>
              <a:t>이</a:t>
            </a:r>
            <a:r>
              <a:rPr lang="ko-KR" altLang="en-US" sz="2000" dirty="0">
                <a:solidFill>
                  <a:schemeClr val="bg1"/>
                </a:solidFill>
                <a:latin typeface="+mn-ea"/>
              </a:rPr>
              <a:t>한울</a:t>
            </a:r>
            <a:endParaRPr lang="en-US" altLang="ko-KR" sz="20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55160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직사각형 81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3" name="그림 32" descr="s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64342" y="1834308"/>
            <a:ext cx="3763771" cy="37250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26690" y="1533617"/>
            <a:ext cx="10631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Login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pic>
        <p:nvPicPr>
          <p:cNvPr id="70" name="그림 6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215692" y="478906"/>
            <a:ext cx="2514397" cy="2514397"/>
          </a:xfrm>
          <a:prstGeom prst="rect">
            <a:avLst/>
          </a:prstGeom>
        </p:spPr>
      </p:pic>
      <p:sp>
        <p:nvSpPr>
          <p:cNvPr id="15" name="타원 14"/>
          <p:cNvSpPr/>
          <p:nvPr/>
        </p:nvSpPr>
        <p:spPr>
          <a:xfrm>
            <a:off x="6682198" y="1926761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16" name="연결선: 꺾임 15"/>
          <p:cNvCxnSpPr/>
          <p:nvPr/>
        </p:nvCxnSpPr>
        <p:spPr>
          <a:xfrm rot="16200000" flipV="1">
            <a:off x="6218945" y="1500092"/>
            <a:ext cx="857854" cy="191039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6031657" y="990489"/>
            <a:ext cx="1027511" cy="32624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시스템창</a:t>
            </a:r>
          </a:p>
        </p:txBody>
      </p:sp>
      <p:sp>
        <p:nvSpPr>
          <p:cNvPr id="19" name="타원 18"/>
          <p:cNvSpPr/>
          <p:nvPr/>
        </p:nvSpPr>
        <p:spPr>
          <a:xfrm>
            <a:off x="7301020" y="3730868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20" name="연결선: 꺾임 19"/>
          <p:cNvCxnSpPr/>
          <p:nvPr/>
        </p:nvCxnSpPr>
        <p:spPr>
          <a:xfrm rot="10800000" flipV="1">
            <a:off x="4834369" y="3782986"/>
            <a:ext cx="2476784" cy="286056"/>
          </a:xfrm>
          <a:prstGeom prst="bentConnector3">
            <a:avLst>
              <a:gd name="adj1" fmla="val 10128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4498848" y="3696846"/>
            <a:ext cx="829927" cy="76542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아이디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입력창</a:t>
            </a:r>
            <a:endParaRPr lang="ko-KR" altLang="en-US" sz="1600" dirty="0"/>
          </a:p>
        </p:txBody>
      </p:sp>
      <p:sp>
        <p:nvSpPr>
          <p:cNvPr id="22" name="타원 21"/>
          <p:cNvSpPr/>
          <p:nvPr/>
        </p:nvSpPr>
        <p:spPr>
          <a:xfrm>
            <a:off x="8063607" y="373086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23" name="연결선: 꺾임 22"/>
          <p:cNvCxnSpPr/>
          <p:nvPr/>
        </p:nvCxnSpPr>
        <p:spPr>
          <a:xfrm>
            <a:off x="8125897" y="3783220"/>
            <a:ext cx="1766208" cy="338926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9646211" y="3791712"/>
            <a:ext cx="851101" cy="59290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생성 </a:t>
            </a:r>
            <a:endParaRPr lang="en-US" altLang="ko-KR" sz="1600" dirty="0"/>
          </a:p>
          <a:p>
            <a:pPr algn="ctr"/>
            <a:r>
              <a:rPr lang="ko-KR" altLang="en-US" sz="1600" dirty="0"/>
              <a:t>버튼</a:t>
            </a:r>
          </a:p>
        </p:txBody>
      </p:sp>
      <p:sp>
        <p:nvSpPr>
          <p:cNvPr id="27" name="타원 26"/>
          <p:cNvSpPr/>
          <p:nvPr/>
        </p:nvSpPr>
        <p:spPr>
          <a:xfrm>
            <a:off x="6433693" y="338231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28" name="연결선: 꺾임 27"/>
          <p:cNvCxnSpPr/>
          <p:nvPr/>
        </p:nvCxnSpPr>
        <p:spPr>
          <a:xfrm rot="10800000">
            <a:off x="5212823" y="3011568"/>
            <a:ext cx="1268536" cy="427402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/>
          <p:cNvSpPr/>
          <p:nvPr/>
        </p:nvSpPr>
        <p:spPr>
          <a:xfrm>
            <a:off x="4511040" y="2858828"/>
            <a:ext cx="877825" cy="33547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안내창</a:t>
            </a:r>
            <a:endParaRPr lang="ko-KR" altLang="en-US" sz="1600" dirty="0"/>
          </a:p>
        </p:txBody>
      </p:sp>
      <p:sp>
        <p:nvSpPr>
          <p:cNvPr id="53" name="타원 52"/>
          <p:cNvSpPr/>
          <p:nvPr/>
        </p:nvSpPr>
        <p:spPr>
          <a:xfrm>
            <a:off x="7312250" y="47139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54" name="연결선: 꺾임 53"/>
          <p:cNvCxnSpPr>
            <a:endCxn id="55" idx="3"/>
          </p:cNvCxnSpPr>
          <p:nvPr/>
        </p:nvCxnSpPr>
        <p:spPr>
          <a:xfrm rot="5400000">
            <a:off x="6454644" y="5111420"/>
            <a:ext cx="1218524" cy="619076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/>
          <p:cNvSpPr/>
          <p:nvPr/>
        </p:nvSpPr>
        <p:spPr>
          <a:xfrm>
            <a:off x="5818153" y="5732792"/>
            <a:ext cx="936215" cy="59485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시작 </a:t>
            </a:r>
            <a:endParaRPr lang="en-US" altLang="ko-KR" sz="1600" dirty="0"/>
          </a:p>
          <a:p>
            <a:pPr algn="ctr"/>
            <a:r>
              <a:rPr lang="ko-KR" altLang="en-US" sz="1600" dirty="0"/>
              <a:t>버튼</a:t>
            </a:r>
          </a:p>
        </p:txBody>
      </p:sp>
      <p:sp>
        <p:nvSpPr>
          <p:cNvPr id="58" name="타원 57"/>
          <p:cNvSpPr/>
          <p:nvPr/>
        </p:nvSpPr>
        <p:spPr>
          <a:xfrm>
            <a:off x="9076661" y="1920713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59" name="연결선: 꺾임 58"/>
          <p:cNvCxnSpPr/>
          <p:nvPr/>
        </p:nvCxnSpPr>
        <p:spPr>
          <a:xfrm rot="16200000" flipV="1">
            <a:off x="8561824" y="1442460"/>
            <a:ext cx="855027" cy="297042"/>
          </a:xfrm>
          <a:prstGeom prst="bentConnector3">
            <a:avLst>
              <a:gd name="adj1" fmla="val 98481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/>
          <p:cNvSpPr/>
          <p:nvPr/>
        </p:nvSpPr>
        <p:spPr>
          <a:xfrm>
            <a:off x="8010143" y="1011936"/>
            <a:ext cx="875321" cy="32918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나가기</a:t>
            </a:r>
          </a:p>
        </p:txBody>
      </p:sp>
      <p:pic>
        <p:nvPicPr>
          <p:cNvPr id="30" name="그림 29" descr="ssss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219456" y="457810"/>
            <a:ext cx="2518528" cy="2553614"/>
          </a:xfrm>
          <a:prstGeom prst="rect">
            <a:avLst/>
          </a:prstGeom>
        </p:spPr>
      </p:pic>
      <p:sp>
        <p:nvSpPr>
          <p:cNvPr id="26" name="직사각형 25"/>
          <p:cNvSpPr/>
          <p:nvPr/>
        </p:nvSpPr>
        <p:spPr>
          <a:xfrm>
            <a:off x="1201891" y="4489898"/>
            <a:ext cx="4690267" cy="2064902"/>
          </a:xfrm>
          <a:prstGeom prst="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n-ea"/>
              </a:rPr>
              <a:t>&lt;</a:t>
            </a:r>
            <a:r>
              <a:rPr lang="ko-KR" altLang="en-US" sz="1600" b="1" dirty="0">
                <a:latin typeface="+mn-ea"/>
              </a:rPr>
              <a:t>로그인 화면</a:t>
            </a:r>
            <a:r>
              <a:rPr lang="en-US" altLang="ko-KR" sz="1600" b="1" dirty="0">
                <a:latin typeface="+mn-ea"/>
              </a:rPr>
              <a:t>&gt;</a:t>
            </a:r>
          </a:p>
          <a:p>
            <a:pPr algn="ctr"/>
            <a:endParaRPr lang="en-US" altLang="ko-KR" sz="1600" b="1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중복체크는 오라클 </a:t>
            </a:r>
            <a:r>
              <a:rPr lang="en-US" altLang="ko-KR" sz="1600" dirty="0">
                <a:latin typeface="+mn-ea"/>
              </a:rPr>
              <a:t>DBMS</a:t>
            </a:r>
            <a:r>
              <a:rPr lang="ko-KR" altLang="en-US" sz="1600" dirty="0">
                <a:latin typeface="+mn-ea"/>
              </a:rPr>
              <a:t>를 연결해서 만든 테이블의 내용을 참고하여 결과를 사용자에게 보여준다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455124" y="2676757"/>
            <a:ext cx="5143131" cy="1124892"/>
          </a:xfrm>
          <a:prstGeom prst="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n-ea"/>
              </a:rPr>
              <a:t>&lt;</a:t>
            </a:r>
            <a:r>
              <a:rPr lang="ko-KR" altLang="en-US" sz="1600" b="1" dirty="0">
                <a:latin typeface="+mn-ea"/>
              </a:rPr>
              <a:t>로그인 화면</a:t>
            </a:r>
            <a:r>
              <a:rPr lang="en-US" altLang="ko-KR" sz="1600" b="1" dirty="0">
                <a:latin typeface="+mn-ea"/>
              </a:rPr>
              <a:t>&gt;</a:t>
            </a:r>
          </a:p>
          <a:p>
            <a:pPr algn="ctr"/>
            <a:endParaRPr lang="en-US" altLang="ko-KR" sz="1600" b="1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닉네임을 기입하여 중복확인 후 게임에 참여하게 된다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5818153" y="3281851"/>
            <a:ext cx="3222852" cy="911366"/>
          </a:xfrm>
          <a:prstGeom prst="rect">
            <a:avLst/>
          </a:prstGeom>
          <a:noFill/>
          <a:ln w="63500"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7302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17463" y="866440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Game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Play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pic>
        <p:nvPicPr>
          <p:cNvPr id="40" name="그림 39" descr="nmk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4771" y="1876123"/>
            <a:ext cx="7068537" cy="4324954"/>
          </a:xfrm>
          <a:prstGeom prst="rect">
            <a:avLst/>
          </a:prstGeom>
        </p:spPr>
      </p:pic>
      <p:sp>
        <p:nvSpPr>
          <p:cNvPr id="42" name="타원 41"/>
          <p:cNvSpPr/>
          <p:nvPr/>
        </p:nvSpPr>
        <p:spPr>
          <a:xfrm>
            <a:off x="10212454" y="545987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3" name="타원 42"/>
          <p:cNvSpPr/>
          <p:nvPr/>
        </p:nvSpPr>
        <p:spPr>
          <a:xfrm>
            <a:off x="10307782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4" name="타원 43"/>
          <p:cNvSpPr/>
          <p:nvPr/>
        </p:nvSpPr>
        <p:spPr>
          <a:xfrm>
            <a:off x="10305640" y="247976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7" name="타원 46"/>
          <p:cNvSpPr/>
          <p:nvPr/>
        </p:nvSpPr>
        <p:spPr>
          <a:xfrm>
            <a:off x="7013872" y="219217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8" name="타원 47"/>
          <p:cNvSpPr/>
          <p:nvPr/>
        </p:nvSpPr>
        <p:spPr>
          <a:xfrm>
            <a:off x="7716657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1" name="타원 50"/>
          <p:cNvSpPr/>
          <p:nvPr/>
        </p:nvSpPr>
        <p:spPr>
          <a:xfrm>
            <a:off x="7348522" y="596853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2" name="타원 51"/>
          <p:cNvSpPr/>
          <p:nvPr/>
        </p:nvSpPr>
        <p:spPr>
          <a:xfrm>
            <a:off x="5187212" y="1949570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3" name="타원 52"/>
          <p:cNvSpPr/>
          <p:nvPr/>
        </p:nvSpPr>
        <p:spPr>
          <a:xfrm>
            <a:off x="9474204" y="296407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6" name="타원 55"/>
          <p:cNvSpPr/>
          <p:nvPr/>
        </p:nvSpPr>
        <p:spPr>
          <a:xfrm>
            <a:off x="4830161" y="5651421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57" name="연결선: 꺾임 56"/>
          <p:cNvCxnSpPr>
            <a:endCxn id="58" idx="3"/>
          </p:cNvCxnSpPr>
          <p:nvPr/>
        </p:nvCxnSpPr>
        <p:spPr>
          <a:xfrm rot="16200000" flipV="1">
            <a:off x="9288401" y="1495719"/>
            <a:ext cx="1882410" cy="247406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/>
          <p:cNvSpPr/>
          <p:nvPr/>
        </p:nvSpPr>
        <p:spPr>
          <a:xfrm>
            <a:off x="9131808" y="515186"/>
            <a:ext cx="974095" cy="32606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타이머</a:t>
            </a:r>
          </a:p>
        </p:txBody>
      </p:sp>
      <p:cxnSp>
        <p:nvCxnSpPr>
          <p:cNvPr id="59" name="연결선: 꺾임 58"/>
          <p:cNvCxnSpPr/>
          <p:nvPr/>
        </p:nvCxnSpPr>
        <p:spPr>
          <a:xfrm rot="16200000" flipV="1">
            <a:off x="8615704" y="2089779"/>
            <a:ext cx="1608958" cy="247406"/>
          </a:xfrm>
          <a:prstGeom prst="bentConnector3">
            <a:avLst>
              <a:gd name="adj1" fmla="val 99451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/>
          <p:cNvSpPr/>
          <p:nvPr/>
        </p:nvSpPr>
        <p:spPr>
          <a:xfrm>
            <a:off x="8144257" y="1036321"/>
            <a:ext cx="1152224" cy="65836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대화창</a:t>
            </a:r>
            <a:endParaRPr lang="en-US" altLang="ko-KR" sz="1600" dirty="0"/>
          </a:p>
          <a:p>
            <a:pPr algn="ctr"/>
            <a:r>
              <a:rPr lang="ko-KR" altLang="en-US" sz="1600" dirty="0"/>
              <a:t> 스크롤</a:t>
            </a:r>
          </a:p>
        </p:txBody>
      </p:sp>
      <p:cxnSp>
        <p:nvCxnSpPr>
          <p:cNvPr id="61" name="연결선: 꺾임 60"/>
          <p:cNvCxnSpPr/>
          <p:nvPr/>
        </p:nvCxnSpPr>
        <p:spPr>
          <a:xfrm rot="16200000" flipV="1">
            <a:off x="6550618" y="1765510"/>
            <a:ext cx="857854" cy="191039"/>
          </a:xfrm>
          <a:prstGeom prst="bentConnector3">
            <a:avLst>
              <a:gd name="adj1" fmla="val 99835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5839968" y="1133856"/>
            <a:ext cx="1075573" cy="54864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공지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사항창</a:t>
            </a:r>
            <a:endParaRPr lang="ko-KR" altLang="en-US" sz="1600" dirty="0"/>
          </a:p>
        </p:txBody>
      </p:sp>
      <p:cxnSp>
        <p:nvCxnSpPr>
          <p:cNvPr id="63" name="연결선: 꺾임 62"/>
          <p:cNvCxnSpPr/>
          <p:nvPr/>
        </p:nvCxnSpPr>
        <p:spPr>
          <a:xfrm rot="10800000" flipV="1">
            <a:off x="2999932" y="2001923"/>
            <a:ext cx="2249570" cy="722045"/>
          </a:xfrm>
          <a:prstGeom prst="bentConnector3">
            <a:avLst>
              <a:gd name="adj1" fmla="val 4736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2763215" y="2559038"/>
            <a:ext cx="1004113" cy="35485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시스템창</a:t>
            </a:r>
            <a:endParaRPr lang="ko-KR" altLang="en-US" sz="1600" dirty="0"/>
          </a:p>
        </p:txBody>
      </p:sp>
      <p:cxnSp>
        <p:nvCxnSpPr>
          <p:cNvPr id="65" name="연결선: 꺾임 64"/>
          <p:cNvCxnSpPr/>
          <p:nvPr/>
        </p:nvCxnSpPr>
        <p:spPr>
          <a:xfrm rot="10800000" flipV="1">
            <a:off x="3657600" y="4028980"/>
            <a:ext cx="4114234" cy="445484"/>
          </a:xfrm>
          <a:prstGeom prst="bentConnector3">
            <a:avLst>
              <a:gd name="adj1" fmla="val 65113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직사각형 65"/>
          <p:cNvSpPr/>
          <p:nvPr/>
        </p:nvSpPr>
        <p:spPr>
          <a:xfrm>
            <a:off x="2852928" y="4315644"/>
            <a:ext cx="975359" cy="34170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채팅창</a:t>
            </a:r>
            <a:endParaRPr lang="ko-KR" altLang="en-US" sz="1600" dirty="0"/>
          </a:p>
        </p:txBody>
      </p:sp>
      <p:cxnSp>
        <p:nvCxnSpPr>
          <p:cNvPr id="69" name="연결선: 꺾임 68"/>
          <p:cNvCxnSpPr/>
          <p:nvPr/>
        </p:nvCxnSpPr>
        <p:spPr>
          <a:xfrm rot="10800000" flipV="1">
            <a:off x="5449824" y="6039482"/>
            <a:ext cx="1898698" cy="288165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/>
          <p:cNvSpPr/>
          <p:nvPr/>
        </p:nvSpPr>
        <p:spPr>
          <a:xfrm>
            <a:off x="4687290" y="6047232"/>
            <a:ext cx="1079526" cy="52022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입력창</a:t>
            </a:r>
            <a:endParaRPr lang="ko-KR" altLang="en-US" sz="1600" dirty="0"/>
          </a:p>
        </p:txBody>
      </p:sp>
      <p:cxnSp>
        <p:nvCxnSpPr>
          <p:cNvPr id="71" name="연결선: 꺾임 70"/>
          <p:cNvCxnSpPr>
            <a:stCxn id="72" idx="2"/>
          </p:cNvCxnSpPr>
          <p:nvPr/>
        </p:nvCxnSpPr>
        <p:spPr>
          <a:xfrm rot="5400000">
            <a:off x="10665725" y="4579945"/>
            <a:ext cx="491877" cy="1407554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/>
          <p:cNvSpPr/>
          <p:nvPr/>
        </p:nvSpPr>
        <p:spPr>
          <a:xfrm>
            <a:off x="11237500" y="4452568"/>
            <a:ext cx="755879" cy="58521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투표 버튼</a:t>
            </a:r>
          </a:p>
        </p:txBody>
      </p:sp>
      <p:sp>
        <p:nvSpPr>
          <p:cNvPr id="75" name="타원 74"/>
          <p:cNvSpPr/>
          <p:nvPr/>
        </p:nvSpPr>
        <p:spPr>
          <a:xfrm>
            <a:off x="9937588" y="600090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76" name="연결선: 꺾임 75"/>
          <p:cNvCxnSpPr>
            <a:endCxn id="77" idx="3"/>
          </p:cNvCxnSpPr>
          <p:nvPr/>
        </p:nvCxnSpPr>
        <p:spPr>
          <a:xfrm rot="10800000" flipV="1">
            <a:off x="8879786" y="6066312"/>
            <a:ext cx="1099247" cy="433980"/>
          </a:xfrm>
          <a:prstGeom prst="bentConnector3">
            <a:avLst>
              <a:gd name="adj1" fmla="val 292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/>
          <p:cNvSpPr/>
          <p:nvPr/>
        </p:nvSpPr>
        <p:spPr>
          <a:xfrm>
            <a:off x="8099498" y="6213780"/>
            <a:ext cx="780287" cy="57302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입력 버튼</a:t>
            </a:r>
          </a:p>
        </p:txBody>
      </p:sp>
      <p:cxnSp>
        <p:nvCxnSpPr>
          <p:cNvPr id="80" name="연결선: 꺾임 79"/>
          <p:cNvCxnSpPr>
            <a:stCxn id="56" idx="2"/>
          </p:cNvCxnSpPr>
          <p:nvPr/>
        </p:nvCxnSpPr>
        <p:spPr>
          <a:xfrm rot="10800000" flipV="1">
            <a:off x="3523489" y="5700310"/>
            <a:ext cx="1306673" cy="322538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/>
          <p:cNvSpPr/>
          <p:nvPr/>
        </p:nvSpPr>
        <p:spPr>
          <a:xfrm>
            <a:off x="2584704" y="5742432"/>
            <a:ext cx="1238405" cy="54404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마피아</a:t>
            </a:r>
            <a:endParaRPr lang="en-US" altLang="ko-KR" sz="1600" dirty="0"/>
          </a:p>
          <a:p>
            <a:pPr algn="ctr"/>
            <a:r>
              <a:rPr lang="ko-KR" altLang="en-US" sz="1600" dirty="0"/>
              <a:t>랜덤생성</a:t>
            </a:r>
          </a:p>
        </p:txBody>
      </p:sp>
      <p:cxnSp>
        <p:nvCxnSpPr>
          <p:cNvPr id="82" name="연결선: 꺾임 81"/>
          <p:cNvCxnSpPr/>
          <p:nvPr/>
        </p:nvCxnSpPr>
        <p:spPr>
          <a:xfrm rot="5400000">
            <a:off x="9488640" y="2183294"/>
            <a:ext cx="2675470" cy="916377"/>
          </a:xfrm>
          <a:prstGeom prst="bentConnector3">
            <a:avLst>
              <a:gd name="adj1" fmla="val 53107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/>
          <p:cNvSpPr/>
          <p:nvPr/>
        </p:nvSpPr>
        <p:spPr>
          <a:xfrm>
            <a:off x="10753344" y="682752"/>
            <a:ext cx="1024127" cy="61546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멤버창</a:t>
            </a:r>
            <a:endParaRPr lang="ko-KR" altLang="en-US" sz="1600" dirty="0"/>
          </a:p>
        </p:txBody>
      </p:sp>
      <p:cxnSp>
        <p:nvCxnSpPr>
          <p:cNvPr id="87" name="연결선: 꺾임 86"/>
          <p:cNvCxnSpPr/>
          <p:nvPr/>
        </p:nvCxnSpPr>
        <p:spPr>
          <a:xfrm rot="16200000" flipH="1">
            <a:off x="10494990" y="6187725"/>
            <a:ext cx="549388" cy="252903"/>
          </a:xfrm>
          <a:prstGeom prst="bentConnector4">
            <a:avLst>
              <a:gd name="adj1" fmla="val 99610"/>
              <a:gd name="adj2" fmla="val 19039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직사각형 87"/>
          <p:cNvSpPr/>
          <p:nvPr/>
        </p:nvSpPr>
        <p:spPr>
          <a:xfrm>
            <a:off x="10964793" y="6335067"/>
            <a:ext cx="900351" cy="42636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귓속말</a:t>
            </a:r>
          </a:p>
        </p:txBody>
      </p:sp>
      <p:sp>
        <p:nvSpPr>
          <p:cNvPr id="89" name="타원 88"/>
          <p:cNvSpPr/>
          <p:nvPr/>
        </p:nvSpPr>
        <p:spPr>
          <a:xfrm>
            <a:off x="10624609" y="5952015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866063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17463" y="866440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Game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Play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5591916" y="2301945"/>
            <a:ext cx="4098406" cy="3678577"/>
          </a:xfrm>
          <a:prstGeom prst="rect">
            <a:avLst/>
          </a:prstGeom>
          <a:noFill/>
          <a:ln w="63500"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  <p:pic>
        <p:nvPicPr>
          <p:cNvPr id="47" name="그림 46" descr="nmk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4771" y="1876123"/>
            <a:ext cx="7068537" cy="4324954"/>
          </a:xfrm>
          <a:prstGeom prst="rect">
            <a:avLst/>
          </a:prstGeom>
        </p:spPr>
      </p:pic>
      <p:sp>
        <p:nvSpPr>
          <p:cNvPr id="48" name="타원 47"/>
          <p:cNvSpPr/>
          <p:nvPr/>
        </p:nvSpPr>
        <p:spPr>
          <a:xfrm>
            <a:off x="10212454" y="545987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1" name="타원 50"/>
          <p:cNvSpPr/>
          <p:nvPr/>
        </p:nvSpPr>
        <p:spPr>
          <a:xfrm>
            <a:off x="10307782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2" name="타원 51"/>
          <p:cNvSpPr/>
          <p:nvPr/>
        </p:nvSpPr>
        <p:spPr>
          <a:xfrm>
            <a:off x="10305640" y="247976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3" name="타원 52"/>
          <p:cNvSpPr/>
          <p:nvPr/>
        </p:nvSpPr>
        <p:spPr>
          <a:xfrm>
            <a:off x="7013872" y="219217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6" name="타원 55"/>
          <p:cNvSpPr/>
          <p:nvPr/>
        </p:nvSpPr>
        <p:spPr>
          <a:xfrm>
            <a:off x="7716657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7" name="타원 56"/>
          <p:cNvSpPr/>
          <p:nvPr/>
        </p:nvSpPr>
        <p:spPr>
          <a:xfrm>
            <a:off x="7348522" y="596853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8" name="타원 57"/>
          <p:cNvSpPr/>
          <p:nvPr/>
        </p:nvSpPr>
        <p:spPr>
          <a:xfrm>
            <a:off x="5187212" y="1949570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타원 58"/>
          <p:cNvSpPr/>
          <p:nvPr/>
        </p:nvSpPr>
        <p:spPr>
          <a:xfrm>
            <a:off x="9474204" y="296407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0" name="타원 59"/>
          <p:cNvSpPr/>
          <p:nvPr/>
        </p:nvSpPr>
        <p:spPr>
          <a:xfrm>
            <a:off x="4830161" y="5651421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61" name="연결선: 꺾임 60"/>
          <p:cNvCxnSpPr>
            <a:endCxn id="62" idx="3"/>
          </p:cNvCxnSpPr>
          <p:nvPr/>
        </p:nvCxnSpPr>
        <p:spPr>
          <a:xfrm rot="16200000" flipV="1">
            <a:off x="9288401" y="1495719"/>
            <a:ext cx="1882410" cy="247406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9131808" y="515186"/>
            <a:ext cx="974095" cy="32606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타이머</a:t>
            </a:r>
          </a:p>
        </p:txBody>
      </p:sp>
      <p:cxnSp>
        <p:nvCxnSpPr>
          <p:cNvPr id="63" name="연결선: 꺾임 62"/>
          <p:cNvCxnSpPr/>
          <p:nvPr/>
        </p:nvCxnSpPr>
        <p:spPr>
          <a:xfrm rot="16200000" flipV="1">
            <a:off x="8615704" y="2089779"/>
            <a:ext cx="1608958" cy="247406"/>
          </a:xfrm>
          <a:prstGeom prst="bentConnector3">
            <a:avLst>
              <a:gd name="adj1" fmla="val 99451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8144257" y="1036321"/>
            <a:ext cx="1152224" cy="65836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대화창</a:t>
            </a:r>
            <a:endParaRPr lang="en-US" altLang="ko-KR" sz="1600" dirty="0"/>
          </a:p>
          <a:p>
            <a:pPr algn="ctr"/>
            <a:r>
              <a:rPr lang="ko-KR" altLang="en-US" sz="1600" dirty="0"/>
              <a:t> 스크롤</a:t>
            </a:r>
          </a:p>
        </p:txBody>
      </p:sp>
      <p:cxnSp>
        <p:nvCxnSpPr>
          <p:cNvPr id="65" name="연결선: 꺾임 64"/>
          <p:cNvCxnSpPr/>
          <p:nvPr/>
        </p:nvCxnSpPr>
        <p:spPr>
          <a:xfrm rot="16200000" flipV="1">
            <a:off x="6550618" y="1765510"/>
            <a:ext cx="857854" cy="191039"/>
          </a:xfrm>
          <a:prstGeom prst="bentConnector3">
            <a:avLst>
              <a:gd name="adj1" fmla="val 99835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직사각형 65"/>
          <p:cNvSpPr/>
          <p:nvPr/>
        </p:nvSpPr>
        <p:spPr>
          <a:xfrm>
            <a:off x="5839968" y="1133856"/>
            <a:ext cx="1075573" cy="54864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공지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사항창</a:t>
            </a:r>
            <a:endParaRPr lang="ko-KR" altLang="en-US" sz="1600" dirty="0"/>
          </a:p>
        </p:txBody>
      </p:sp>
      <p:cxnSp>
        <p:nvCxnSpPr>
          <p:cNvPr id="69" name="연결선: 꺾임 68"/>
          <p:cNvCxnSpPr/>
          <p:nvPr/>
        </p:nvCxnSpPr>
        <p:spPr>
          <a:xfrm rot="10800000" flipV="1">
            <a:off x="2999932" y="2001923"/>
            <a:ext cx="2249570" cy="722045"/>
          </a:xfrm>
          <a:prstGeom prst="bentConnector3">
            <a:avLst>
              <a:gd name="adj1" fmla="val 4736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직사각형 69"/>
          <p:cNvSpPr/>
          <p:nvPr/>
        </p:nvSpPr>
        <p:spPr>
          <a:xfrm>
            <a:off x="2763215" y="2559038"/>
            <a:ext cx="1004113" cy="35485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시스템창</a:t>
            </a:r>
            <a:endParaRPr lang="ko-KR" altLang="en-US" sz="1600" dirty="0"/>
          </a:p>
        </p:txBody>
      </p:sp>
      <p:cxnSp>
        <p:nvCxnSpPr>
          <p:cNvPr id="71" name="연결선: 꺾임 70"/>
          <p:cNvCxnSpPr/>
          <p:nvPr/>
        </p:nvCxnSpPr>
        <p:spPr>
          <a:xfrm rot="10800000" flipV="1">
            <a:off x="3657600" y="4028980"/>
            <a:ext cx="4114234" cy="445484"/>
          </a:xfrm>
          <a:prstGeom prst="bentConnector3">
            <a:avLst>
              <a:gd name="adj1" fmla="val 65113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직사각형 71"/>
          <p:cNvSpPr/>
          <p:nvPr/>
        </p:nvSpPr>
        <p:spPr>
          <a:xfrm>
            <a:off x="2852928" y="4315644"/>
            <a:ext cx="975359" cy="34170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채팅창</a:t>
            </a:r>
            <a:endParaRPr lang="ko-KR" altLang="en-US" sz="1600" dirty="0"/>
          </a:p>
        </p:txBody>
      </p:sp>
      <p:cxnSp>
        <p:nvCxnSpPr>
          <p:cNvPr id="75" name="연결선: 꺾임 74"/>
          <p:cNvCxnSpPr/>
          <p:nvPr/>
        </p:nvCxnSpPr>
        <p:spPr>
          <a:xfrm rot="10800000" flipV="1">
            <a:off x="5449824" y="6039482"/>
            <a:ext cx="1898698" cy="288165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/>
          <p:cNvSpPr/>
          <p:nvPr/>
        </p:nvSpPr>
        <p:spPr>
          <a:xfrm>
            <a:off x="4687290" y="6047232"/>
            <a:ext cx="1079526" cy="52022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입력창</a:t>
            </a:r>
            <a:endParaRPr lang="ko-KR" altLang="en-US" sz="1600" dirty="0"/>
          </a:p>
        </p:txBody>
      </p:sp>
      <p:cxnSp>
        <p:nvCxnSpPr>
          <p:cNvPr id="77" name="연결선: 꺾임 76"/>
          <p:cNvCxnSpPr>
            <a:stCxn id="80" idx="2"/>
          </p:cNvCxnSpPr>
          <p:nvPr/>
        </p:nvCxnSpPr>
        <p:spPr>
          <a:xfrm rot="5400000">
            <a:off x="10665725" y="4579945"/>
            <a:ext cx="491877" cy="1407554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직사각형 79"/>
          <p:cNvSpPr/>
          <p:nvPr/>
        </p:nvSpPr>
        <p:spPr>
          <a:xfrm>
            <a:off x="11237500" y="4452568"/>
            <a:ext cx="755879" cy="58521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투표 버튼</a:t>
            </a:r>
          </a:p>
        </p:txBody>
      </p:sp>
      <p:sp>
        <p:nvSpPr>
          <p:cNvPr id="81" name="타원 80"/>
          <p:cNvSpPr/>
          <p:nvPr/>
        </p:nvSpPr>
        <p:spPr>
          <a:xfrm>
            <a:off x="9937588" y="600090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82" name="연결선: 꺾임 81"/>
          <p:cNvCxnSpPr>
            <a:endCxn id="83" idx="3"/>
          </p:cNvCxnSpPr>
          <p:nvPr/>
        </p:nvCxnSpPr>
        <p:spPr>
          <a:xfrm rot="10800000" flipV="1">
            <a:off x="8879786" y="6066312"/>
            <a:ext cx="1099247" cy="433980"/>
          </a:xfrm>
          <a:prstGeom prst="bentConnector3">
            <a:avLst>
              <a:gd name="adj1" fmla="val 292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/>
          <p:cNvSpPr/>
          <p:nvPr/>
        </p:nvSpPr>
        <p:spPr>
          <a:xfrm>
            <a:off x="8099498" y="6213780"/>
            <a:ext cx="780287" cy="57302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입력 버튼</a:t>
            </a:r>
          </a:p>
        </p:txBody>
      </p:sp>
      <p:cxnSp>
        <p:nvCxnSpPr>
          <p:cNvPr id="87" name="연결선: 꺾임 86"/>
          <p:cNvCxnSpPr>
            <a:stCxn id="60" idx="2"/>
          </p:cNvCxnSpPr>
          <p:nvPr/>
        </p:nvCxnSpPr>
        <p:spPr>
          <a:xfrm rot="10800000" flipV="1">
            <a:off x="3523489" y="5700310"/>
            <a:ext cx="1306673" cy="322538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직사각형 87"/>
          <p:cNvSpPr/>
          <p:nvPr/>
        </p:nvSpPr>
        <p:spPr>
          <a:xfrm>
            <a:off x="2584704" y="5742432"/>
            <a:ext cx="1238405" cy="54404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마피아</a:t>
            </a:r>
            <a:endParaRPr lang="en-US" altLang="ko-KR" sz="1600" dirty="0"/>
          </a:p>
          <a:p>
            <a:pPr algn="ctr"/>
            <a:r>
              <a:rPr lang="ko-KR" altLang="en-US" sz="1600" dirty="0"/>
              <a:t>랜덤생성</a:t>
            </a:r>
          </a:p>
        </p:txBody>
      </p:sp>
      <p:cxnSp>
        <p:nvCxnSpPr>
          <p:cNvPr id="89" name="연결선: 꺾임 88"/>
          <p:cNvCxnSpPr/>
          <p:nvPr/>
        </p:nvCxnSpPr>
        <p:spPr>
          <a:xfrm rot="5400000">
            <a:off x="9488640" y="2183294"/>
            <a:ext cx="2675470" cy="916377"/>
          </a:xfrm>
          <a:prstGeom prst="bentConnector3">
            <a:avLst>
              <a:gd name="adj1" fmla="val 53107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직사각형 89"/>
          <p:cNvSpPr/>
          <p:nvPr/>
        </p:nvSpPr>
        <p:spPr>
          <a:xfrm>
            <a:off x="10753344" y="682752"/>
            <a:ext cx="1024127" cy="61546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멤버창</a:t>
            </a:r>
            <a:endParaRPr lang="ko-KR" altLang="en-US" sz="1600" dirty="0"/>
          </a:p>
        </p:txBody>
      </p:sp>
      <p:cxnSp>
        <p:nvCxnSpPr>
          <p:cNvPr id="91" name="연결선: 꺾임 90"/>
          <p:cNvCxnSpPr/>
          <p:nvPr/>
        </p:nvCxnSpPr>
        <p:spPr>
          <a:xfrm rot="16200000" flipH="1">
            <a:off x="10494990" y="6187725"/>
            <a:ext cx="549388" cy="252903"/>
          </a:xfrm>
          <a:prstGeom prst="bentConnector4">
            <a:avLst>
              <a:gd name="adj1" fmla="val 99610"/>
              <a:gd name="adj2" fmla="val 19039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직사각형 93"/>
          <p:cNvSpPr/>
          <p:nvPr/>
        </p:nvSpPr>
        <p:spPr>
          <a:xfrm>
            <a:off x="10964793" y="6335067"/>
            <a:ext cx="900351" cy="42636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귓속말</a:t>
            </a:r>
          </a:p>
        </p:txBody>
      </p:sp>
      <p:sp>
        <p:nvSpPr>
          <p:cNvPr id="95" name="타원 94"/>
          <p:cNvSpPr/>
          <p:nvPr/>
        </p:nvSpPr>
        <p:spPr>
          <a:xfrm>
            <a:off x="10624609" y="5952015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7" name="직사각형 36"/>
          <p:cNvSpPr/>
          <p:nvPr/>
        </p:nvSpPr>
        <p:spPr>
          <a:xfrm>
            <a:off x="653879" y="2355633"/>
            <a:ext cx="4619326" cy="2745724"/>
          </a:xfrm>
          <a:prstGeom prst="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n-ea"/>
              </a:rPr>
              <a:t>&lt;</a:t>
            </a:r>
            <a:r>
              <a:rPr lang="ko-KR" altLang="en-US" sz="1600" b="1" dirty="0" err="1">
                <a:latin typeface="+mn-ea"/>
              </a:rPr>
              <a:t>채팅창</a:t>
            </a:r>
            <a:r>
              <a:rPr lang="en-US" altLang="ko-KR" sz="1600" b="1" dirty="0">
                <a:latin typeface="+mn-ea"/>
              </a:rPr>
              <a:t>&gt;</a:t>
            </a:r>
          </a:p>
          <a:p>
            <a:pPr algn="ctr"/>
            <a:endParaRPr lang="en-US" altLang="ko-KR" sz="1600" b="1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본 게임에 참여하는 플레이어들의 대화내용을 출력하는 공간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10647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8" name="그림 47" descr="nmk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4771" y="1876123"/>
            <a:ext cx="7068537" cy="4324954"/>
          </a:xfrm>
          <a:prstGeom prst="rect">
            <a:avLst/>
          </a:prstGeom>
        </p:spPr>
      </p:pic>
      <p:sp>
        <p:nvSpPr>
          <p:cNvPr id="51" name="타원 50"/>
          <p:cNvSpPr/>
          <p:nvPr/>
        </p:nvSpPr>
        <p:spPr>
          <a:xfrm>
            <a:off x="10212454" y="545987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2" name="타원 51"/>
          <p:cNvSpPr/>
          <p:nvPr/>
        </p:nvSpPr>
        <p:spPr>
          <a:xfrm>
            <a:off x="10307782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3" name="타원 52"/>
          <p:cNvSpPr/>
          <p:nvPr/>
        </p:nvSpPr>
        <p:spPr>
          <a:xfrm>
            <a:off x="10305640" y="247976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6" name="타원 55"/>
          <p:cNvSpPr/>
          <p:nvPr/>
        </p:nvSpPr>
        <p:spPr>
          <a:xfrm>
            <a:off x="7013872" y="219217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7" name="타원 56"/>
          <p:cNvSpPr/>
          <p:nvPr/>
        </p:nvSpPr>
        <p:spPr>
          <a:xfrm>
            <a:off x="7716657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8" name="타원 57"/>
          <p:cNvSpPr/>
          <p:nvPr/>
        </p:nvSpPr>
        <p:spPr>
          <a:xfrm>
            <a:off x="7348522" y="596853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59" name="타원 58"/>
          <p:cNvSpPr/>
          <p:nvPr/>
        </p:nvSpPr>
        <p:spPr>
          <a:xfrm>
            <a:off x="5187212" y="1949570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0" name="타원 59"/>
          <p:cNvSpPr/>
          <p:nvPr/>
        </p:nvSpPr>
        <p:spPr>
          <a:xfrm>
            <a:off x="9474204" y="296407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61" name="타원 60"/>
          <p:cNvSpPr/>
          <p:nvPr/>
        </p:nvSpPr>
        <p:spPr>
          <a:xfrm>
            <a:off x="4830161" y="5651421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62" name="연결선: 꺾임 61"/>
          <p:cNvCxnSpPr>
            <a:endCxn id="63" idx="3"/>
          </p:cNvCxnSpPr>
          <p:nvPr/>
        </p:nvCxnSpPr>
        <p:spPr>
          <a:xfrm rot="16200000" flipV="1">
            <a:off x="9288401" y="1495719"/>
            <a:ext cx="1882410" cy="247406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/>
          <p:cNvSpPr/>
          <p:nvPr/>
        </p:nvSpPr>
        <p:spPr>
          <a:xfrm>
            <a:off x="9131808" y="515186"/>
            <a:ext cx="974095" cy="32606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타이머</a:t>
            </a:r>
          </a:p>
        </p:txBody>
      </p:sp>
      <p:cxnSp>
        <p:nvCxnSpPr>
          <p:cNvPr id="64" name="연결선: 꺾임 63"/>
          <p:cNvCxnSpPr/>
          <p:nvPr/>
        </p:nvCxnSpPr>
        <p:spPr>
          <a:xfrm rot="16200000" flipV="1">
            <a:off x="8615704" y="2089779"/>
            <a:ext cx="1608958" cy="247406"/>
          </a:xfrm>
          <a:prstGeom prst="bentConnector3">
            <a:avLst>
              <a:gd name="adj1" fmla="val 99451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직사각형 64"/>
          <p:cNvSpPr/>
          <p:nvPr/>
        </p:nvSpPr>
        <p:spPr>
          <a:xfrm>
            <a:off x="8144257" y="1036321"/>
            <a:ext cx="1152224" cy="65836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대화창</a:t>
            </a:r>
            <a:endParaRPr lang="en-US" altLang="ko-KR" sz="1600" dirty="0"/>
          </a:p>
          <a:p>
            <a:pPr algn="ctr"/>
            <a:r>
              <a:rPr lang="ko-KR" altLang="en-US" sz="1600" dirty="0"/>
              <a:t> 스크롤</a:t>
            </a:r>
          </a:p>
        </p:txBody>
      </p:sp>
      <p:cxnSp>
        <p:nvCxnSpPr>
          <p:cNvPr id="66" name="연결선: 꺾임 65"/>
          <p:cNvCxnSpPr/>
          <p:nvPr/>
        </p:nvCxnSpPr>
        <p:spPr>
          <a:xfrm rot="16200000" flipV="1">
            <a:off x="6550618" y="1765510"/>
            <a:ext cx="857854" cy="191039"/>
          </a:xfrm>
          <a:prstGeom prst="bentConnector3">
            <a:avLst>
              <a:gd name="adj1" fmla="val 99835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직사각형 68"/>
          <p:cNvSpPr/>
          <p:nvPr/>
        </p:nvSpPr>
        <p:spPr>
          <a:xfrm>
            <a:off x="5839968" y="1133856"/>
            <a:ext cx="1075573" cy="54864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공지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사항창</a:t>
            </a:r>
            <a:endParaRPr lang="ko-KR" altLang="en-US" sz="1600" dirty="0"/>
          </a:p>
        </p:txBody>
      </p:sp>
      <p:cxnSp>
        <p:nvCxnSpPr>
          <p:cNvPr id="70" name="연결선: 꺾임 69"/>
          <p:cNvCxnSpPr/>
          <p:nvPr/>
        </p:nvCxnSpPr>
        <p:spPr>
          <a:xfrm rot="10800000" flipV="1">
            <a:off x="2999932" y="2001923"/>
            <a:ext cx="2249570" cy="722045"/>
          </a:xfrm>
          <a:prstGeom prst="bentConnector3">
            <a:avLst>
              <a:gd name="adj1" fmla="val 4736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직사각형 70"/>
          <p:cNvSpPr/>
          <p:nvPr/>
        </p:nvSpPr>
        <p:spPr>
          <a:xfrm>
            <a:off x="2763215" y="2559038"/>
            <a:ext cx="1004113" cy="35485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시스템창</a:t>
            </a:r>
            <a:endParaRPr lang="ko-KR" altLang="en-US" sz="1600" dirty="0"/>
          </a:p>
        </p:txBody>
      </p:sp>
      <p:cxnSp>
        <p:nvCxnSpPr>
          <p:cNvPr id="72" name="연결선: 꺾임 71"/>
          <p:cNvCxnSpPr/>
          <p:nvPr/>
        </p:nvCxnSpPr>
        <p:spPr>
          <a:xfrm rot="10800000" flipV="1">
            <a:off x="3657600" y="4028980"/>
            <a:ext cx="4114234" cy="445484"/>
          </a:xfrm>
          <a:prstGeom prst="bentConnector3">
            <a:avLst>
              <a:gd name="adj1" fmla="val 65113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/>
          <p:cNvSpPr/>
          <p:nvPr/>
        </p:nvSpPr>
        <p:spPr>
          <a:xfrm>
            <a:off x="2852928" y="4315644"/>
            <a:ext cx="975359" cy="34170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채팅창</a:t>
            </a:r>
            <a:endParaRPr lang="ko-KR" altLang="en-US" sz="1600" dirty="0"/>
          </a:p>
        </p:txBody>
      </p:sp>
      <p:cxnSp>
        <p:nvCxnSpPr>
          <p:cNvPr id="76" name="연결선: 꺾임 75"/>
          <p:cNvCxnSpPr/>
          <p:nvPr/>
        </p:nvCxnSpPr>
        <p:spPr>
          <a:xfrm rot="10800000" flipV="1">
            <a:off x="5449824" y="6039482"/>
            <a:ext cx="1898698" cy="288165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/>
          <p:cNvSpPr/>
          <p:nvPr/>
        </p:nvSpPr>
        <p:spPr>
          <a:xfrm>
            <a:off x="4687290" y="6047232"/>
            <a:ext cx="1079526" cy="52022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입력창</a:t>
            </a:r>
            <a:endParaRPr lang="ko-KR" altLang="en-US" sz="1600" dirty="0"/>
          </a:p>
        </p:txBody>
      </p:sp>
      <p:cxnSp>
        <p:nvCxnSpPr>
          <p:cNvPr id="80" name="연결선: 꺾임 79"/>
          <p:cNvCxnSpPr>
            <a:stCxn id="81" idx="2"/>
          </p:cNvCxnSpPr>
          <p:nvPr/>
        </p:nvCxnSpPr>
        <p:spPr>
          <a:xfrm rot="5400000">
            <a:off x="10665725" y="4579945"/>
            <a:ext cx="491877" cy="1407554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직사각형 80"/>
          <p:cNvSpPr/>
          <p:nvPr/>
        </p:nvSpPr>
        <p:spPr>
          <a:xfrm>
            <a:off x="11237500" y="4452568"/>
            <a:ext cx="755879" cy="58521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투표 버튼</a:t>
            </a:r>
          </a:p>
        </p:txBody>
      </p:sp>
      <p:sp>
        <p:nvSpPr>
          <p:cNvPr id="82" name="타원 81"/>
          <p:cNvSpPr/>
          <p:nvPr/>
        </p:nvSpPr>
        <p:spPr>
          <a:xfrm>
            <a:off x="9937588" y="600090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83" name="연결선: 꺾임 82"/>
          <p:cNvCxnSpPr>
            <a:endCxn id="87" idx="3"/>
          </p:cNvCxnSpPr>
          <p:nvPr/>
        </p:nvCxnSpPr>
        <p:spPr>
          <a:xfrm rot="10800000" flipV="1">
            <a:off x="8879786" y="6066312"/>
            <a:ext cx="1099247" cy="433980"/>
          </a:xfrm>
          <a:prstGeom prst="bentConnector3">
            <a:avLst>
              <a:gd name="adj1" fmla="val 292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직사각형 86"/>
          <p:cNvSpPr/>
          <p:nvPr/>
        </p:nvSpPr>
        <p:spPr>
          <a:xfrm>
            <a:off x="8099498" y="6213780"/>
            <a:ext cx="780287" cy="57302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입력 버튼</a:t>
            </a:r>
          </a:p>
        </p:txBody>
      </p:sp>
      <p:cxnSp>
        <p:nvCxnSpPr>
          <p:cNvPr id="88" name="연결선: 꺾임 87"/>
          <p:cNvCxnSpPr>
            <a:stCxn id="61" idx="2"/>
          </p:cNvCxnSpPr>
          <p:nvPr/>
        </p:nvCxnSpPr>
        <p:spPr>
          <a:xfrm rot="10800000" flipV="1">
            <a:off x="3523489" y="5700310"/>
            <a:ext cx="1306673" cy="322538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직사각형 88"/>
          <p:cNvSpPr/>
          <p:nvPr/>
        </p:nvSpPr>
        <p:spPr>
          <a:xfrm>
            <a:off x="2584704" y="5742432"/>
            <a:ext cx="1238405" cy="54404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마피아</a:t>
            </a:r>
            <a:endParaRPr lang="en-US" altLang="ko-KR" sz="1600" dirty="0"/>
          </a:p>
          <a:p>
            <a:pPr algn="ctr"/>
            <a:r>
              <a:rPr lang="ko-KR" altLang="en-US" sz="1600" dirty="0"/>
              <a:t>랜덤생성</a:t>
            </a:r>
          </a:p>
        </p:txBody>
      </p:sp>
      <p:cxnSp>
        <p:nvCxnSpPr>
          <p:cNvPr id="90" name="연결선: 꺾임 89"/>
          <p:cNvCxnSpPr/>
          <p:nvPr/>
        </p:nvCxnSpPr>
        <p:spPr>
          <a:xfrm rot="5400000">
            <a:off x="9488640" y="2183294"/>
            <a:ext cx="2675470" cy="916377"/>
          </a:xfrm>
          <a:prstGeom prst="bentConnector3">
            <a:avLst>
              <a:gd name="adj1" fmla="val 53107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직사각형 90"/>
          <p:cNvSpPr/>
          <p:nvPr/>
        </p:nvSpPr>
        <p:spPr>
          <a:xfrm>
            <a:off x="10753344" y="682752"/>
            <a:ext cx="1024127" cy="61546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멤버창</a:t>
            </a:r>
            <a:endParaRPr lang="ko-KR" altLang="en-US" sz="1600" dirty="0"/>
          </a:p>
        </p:txBody>
      </p:sp>
      <p:cxnSp>
        <p:nvCxnSpPr>
          <p:cNvPr id="94" name="연결선: 꺾임 93"/>
          <p:cNvCxnSpPr/>
          <p:nvPr/>
        </p:nvCxnSpPr>
        <p:spPr>
          <a:xfrm rot="16200000" flipH="1">
            <a:off x="10494990" y="6187725"/>
            <a:ext cx="549388" cy="252903"/>
          </a:xfrm>
          <a:prstGeom prst="bentConnector4">
            <a:avLst>
              <a:gd name="adj1" fmla="val 99610"/>
              <a:gd name="adj2" fmla="val 19039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직사각형 94"/>
          <p:cNvSpPr/>
          <p:nvPr/>
        </p:nvSpPr>
        <p:spPr>
          <a:xfrm>
            <a:off x="10964793" y="6335067"/>
            <a:ext cx="900351" cy="42636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귓속말</a:t>
            </a:r>
          </a:p>
        </p:txBody>
      </p:sp>
      <p:sp>
        <p:nvSpPr>
          <p:cNvPr id="96" name="타원 95"/>
          <p:cNvSpPr/>
          <p:nvPr/>
        </p:nvSpPr>
        <p:spPr>
          <a:xfrm>
            <a:off x="10624609" y="5952015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17463" y="866440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Game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Play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5535335" y="5764095"/>
            <a:ext cx="4247984" cy="461365"/>
          </a:xfrm>
          <a:prstGeom prst="rect">
            <a:avLst/>
          </a:prstGeom>
          <a:noFill/>
          <a:ln w="63500"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521104" y="3811155"/>
            <a:ext cx="4635519" cy="2873566"/>
          </a:xfrm>
          <a:prstGeom prst="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n-ea"/>
              </a:rPr>
              <a:t>&lt;</a:t>
            </a:r>
            <a:r>
              <a:rPr lang="ko-KR" altLang="en-US" sz="1600" b="1" dirty="0" err="1">
                <a:latin typeface="+mn-ea"/>
              </a:rPr>
              <a:t>채팅창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ko-KR" altLang="en-US" sz="1600" b="1" dirty="0" err="1">
                <a:latin typeface="+mn-ea"/>
              </a:rPr>
              <a:t>입력창</a:t>
            </a:r>
            <a:r>
              <a:rPr lang="en-US" altLang="ko-KR" sz="1600" b="1" dirty="0">
                <a:latin typeface="+mn-ea"/>
              </a:rPr>
              <a:t>&gt;</a:t>
            </a:r>
          </a:p>
          <a:p>
            <a:pPr algn="ctr"/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 err="1">
                <a:latin typeface="+mn-ea"/>
              </a:rPr>
              <a:t>해당클라이언트</a:t>
            </a:r>
            <a:r>
              <a:rPr lang="ko-KR" altLang="en-US" sz="1600" dirty="0">
                <a:latin typeface="+mn-ea"/>
              </a:rPr>
              <a:t> 사용자가 다른 사용자들과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대화하기 위해 내용을 입력하는 공간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10448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17463" y="866440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Game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Play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pic>
        <p:nvPicPr>
          <p:cNvPr id="91" name="그림 90" descr="nmk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4771" y="1876123"/>
            <a:ext cx="7068537" cy="4324954"/>
          </a:xfrm>
          <a:prstGeom prst="rect">
            <a:avLst/>
          </a:prstGeom>
        </p:spPr>
      </p:pic>
      <p:sp>
        <p:nvSpPr>
          <p:cNvPr id="94" name="타원 93"/>
          <p:cNvSpPr/>
          <p:nvPr/>
        </p:nvSpPr>
        <p:spPr>
          <a:xfrm>
            <a:off x="10212454" y="545987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5" name="타원 94"/>
          <p:cNvSpPr/>
          <p:nvPr/>
        </p:nvSpPr>
        <p:spPr>
          <a:xfrm>
            <a:off x="10307782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6" name="타원 95"/>
          <p:cNvSpPr/>
          <p:nvPr/>
        </p:nvSpPr>
        <p:spPr>
          <a:xfrm>
            <a:off x="10305640" y="247976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7" name="타원 96"/>
          <p:cNvSpPr/>
          <p:nvPr/>
        </p:nvSpPr>
        <p:spPr>
          <a:xfrm>
            <a:off x="7013872" y="219217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8" name="타원 97"/>
          <p:cNvSpPr/>
          <p:nvPr/>
        </p:nvSpPr>
        <p:spPr>
          <a:xfrm>
            <a:off x="7716657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9" name="타원 98"/>
          <p:cNvSpPr/>
          <p:nvPr/>
        </p:nvSpPr>
        <p:spPr>
          <a:xfrm>
            <a:off x="7348522" y="596853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00" name="타원 99"/>
          <p:cNvSpPr/>
          <p:nvPr/>
        </p:nvSpPr>
        <p:spPr>
          <a:xfrm>
            <a:off x="5187212" y="1949570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01" name="타원 100"/>
          <p:cNvSpPr/>
          <p:nvPr/>
        </p:nvSpPr>
        <p:spPr>
          <a:xfrm>
            <a:off x="9474204" y="296407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04" name="타원 103"/>
          <p:cNvSpPr/>
          <p:nvPr/>
        </p:nvSpPr>
        <p:spPr>
          <a:xfrm>
            <a:off x="4830161" y="5651421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105" name="연결선: 꺾임 104"/>
          <p:cNvCxnSpPr>
            <a:endCxn id="106" idx="3"/>
          </p:cNvCxnSpPr>
          <p:nvPr/>
        </p:nvCxnSpPr>
        <p:spPr>
          <a:xfrm rot="16200000" flipV="1">
            <a:off x="9288401" y="1495719"/>
            <a:ext cx="1882410" cy="247406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직사각형 105"/>
          <p:cNvSpPr/>
          <p:nvPr/>
        </p:nvSpPr>
        <p:spPr>
          <a:xfrm>
            <a:off x="9131808" y="515186"/>
            <a:ext cx="974095" cy="32606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타이머</a:t>
            </a:r>
          </a:p>
        </p:txBody>
      </p:sp>
      <p:cxnSp>
        <p:nvCxnSpPr>
          <p:cNvPr id="107" name="연결선: 꺾임 106"/>
          <p:cNvCxnSpPr/>
          <p:nvPr/>
        </p:nvCxnSpPr>
        <p:spPr>
          <a:xfrm rot="16200000" flipV="1">
            <a:off x="8615704" y="2089779"/>
            <a:ext cx="1608958" cy="247406"/>
          </a:xfrm>
          <a:prstGeom prst="bentConnector3">
            <a:avLst>
              <a:gd name="adj1" fmla="val 99451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직사각형 108"/>
          <p:cNvSpPr/>
          <p:nvPr/>
        </p:nvSpPr>
        <p:spPr>
          <a:xfrm>
            <a:off x="8144257" y="1036321"/>
            <a:ext cx="1152224" cy="65836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대화창</a:t>
            </a:r>
            <a:endParaRPr lang="en-US" altLang="ko-KR" sz="1600" dirty="0"/>
          </a:p>
          <a:p>
            <a:pPr algn="ctr"/>
            <a:r>
              <a:rPr lang="ko-KR" altLang="en-US" sz="1600" dirty="0"/>
              <a:t> 스크롤</a:t>
            </a:r>
          </a:p>
        </p:txBody>
      </p:sp>
      <p:cxnSp>
        <p:nvCxnSpPr>
          <p:cNvPr id="110" name="연결선: 꺾임 109"/>
          <p:cNvCxnSpPr/>
          <p:nvPr/>
        </p:nvCxnSpPr>
        <p:spPr>
          <a:xfrm rot="16200000" flipV="1">
            <a:off x="6550618" y="1765510"/>
            <a:ext cx="857854" cy="191039"/>
          </a:xfrm>
          <a:prstGeom prst="bentConnector3">
            <a:avLst>
              <a:gd name="adj1" fmla="val 99835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직사각형 110"/>
          <p:cNvSpPr/>
          <p:nvPr/>
        </p:nvSpPr>
        <p:spPr>
          <a:xfrm>
            <a:off x="5839968" y="1133856"/>
            <a:ext cx="1075573" cy="54864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공지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사항창</a:t>
            </a:r>
            <a:endParaRPr lang="ko-KR" altLang="en-US" sz="1600" dirty="0"/>
          </a:p>
        </p:txBody>
      </p:sp>
      <p:cxnSp>
        <p:nvCxnSpPr>
          <p:cNvPr id="112" name="연결선: 꺾임 111"/>
          <p:cNvCxnSpPr/>
          <p:nvPr/>
        </p:nvCxnSpPr>
        <p:spPr>
          <a:xfrm rot="10800000" flipV="1">
            <a:off x="2999932" y="2001923"/>
            <a:ext cx="2249570" cy="722045"/>
          </a:xfrm>
          <a:prstGeom prst="bentConnector3">
            <a:avLst>
              <a:gd name="adj1" fmla="val 4736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직사각형 112"/>
          <p:cNvSpPr/>
          <p:nvPr/>
        </p:nvSpPr>
        <p:spPr>
          <a:xfrm>
            <a:off x="2763215" y="2559038"/>
            <a:ext cx="1004113" cy="35485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시스템창</a:t>
            </a:r>
            <a:endParaRPr lang="ko-KR" altLang="en-US" sz="1600" dirty="0"/>
          </a:p>
        </p:txBody>
      </p:sp>
      <p:cxnSp>
        <p:nvCxnSpPr>
          <p:cNvPr id="114" name="연결선: 꺾임 113"/>
          <p:cNvCxnSpPr/>
          <p:nvPr/>
        </p:nvCxnSpPr>
        <p:spPr>
          <a:xfrm rot="10800000" flipV="1">
            <a:off x="3657600" y="4028980"/>
            <a:ext cx="4114234" cy="445484"/>
          </a:xfrm>
          <a:prstGeom prst="bentConnector3">
            <a:avLst>
              <a:gd name="adj1" fmla="val 65113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직사각형 114"/>
          <p:cNvSpPr/>
          <p:nvPr/>
        </p:nvSpPr>
        <p:spPr>
          <a:xfrm>
            <a:off x="2852928" y="4315644"/>
            <a:ext cx="975359" cy="34170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채팅창</a:t>
            </a:r>
            <a:endParaRPr lang="ko-KR" altLang="en-US" sz="1600" dirty="0"/>
          </a:p>
        </p:txBody>
      </p:sp>
      <p:cxnSp>
        <p:nvCxnSpPr>
          <p:cNvPr id="116" name="연결선: 꺾임 115"/>
          <p:cNvCxnSpPr/>
          <p:nvPr/>
        </p:nvCxnSpPr>
        <p:spPr>
          <a:xfrm rot="10800000" flipV="1">
            <a:off x="5449824" y="6039482"/>
            <a:ext cx="1898698" cy="288165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직사각형 116"/>
          <p:cNvSpPr/>
          <p:nvPr/>
        </p:nvSpPr>
        <p:spPr>
          <a:xfrm>
            <a:off x="4687290" y="6047232"/>
            <a:ext cx="1079526" cy="52022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입력창</a:t>
            </a:r>
            <a:endParaRPr lang="ko-KR" altLang="en-US" sz="1600" dirty="0"/>
          </a:p>
        </p:txBody>
      </p:sp>
      <p:cxnSp>
        <p:nvCxnSpPr>
          <p:cNvPr id="118" name="연결선: 꺾임 117"/>
          <p:cNvCxnSpPr>
            <a:stCxn id="119" idx="2"/>
          </p:cNvCxnSpPr>
          <p:nvPr/>
        </p:nvCxnSpPr>
        <p:spPr>
          <a:xfrm rot="5400000">
            <a:off x="10665725" y="4579945"/>
            <a:ext cx="491877" cy="1407554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직사각형 118"/>
          <p:cNvSpPr/>
          <p:nvPr/>
        </p:nvSpPr>
        <p:spPr>
          <a:xfrm>
            <a:off x="11237500" y="4452568"/>
            <a:ext cx="755879" cy="58521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투표 버튼</a:t>
            </a:r>
          </a:p>
        </p:txBody>
      </p:sp>
      <p:sp>
        <p:nvSpPr>
          <p:cNvPr id="120" name="타원 119"/>
          <p:cNvSpPr/>
          <p:nvPr/>
        </p:nvSpPr>
        <p:spPr>
          <a:xfrm>
            <a:off x="9937588" y="600090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121" name="연결선: 꺾임 120"/>
          <p:cNvCxnSpPr>
            <a:endCxn id="122" idx="3"/>
          </p:cNvCxnSpPr>
          <p:nvPr/>
        </p:nvCxnSpPr>
        <p:spPr>
          <a:xfrm rot="10800000" flipV="1">
            <a:off x="8879786" y="6066312"/>
            <a:ext cx="1099247" cy="433980"/>
          </a:xfrm>
          <a:prstGeom prst="bentConnector3">
            <a:avLst>
              <a:gd name="adj1" fmla="val 292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직사각형 121"/>
          <p:cNvSpPr/>
          <p:nvPr/>
        </p:nvSpPr>
        <p:spPr>
          <a:xfrm>
            <a:off x="8099498" y="6213780"/>
            <a:ext cx="780287" cy="57302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입력 버튼</a:t>
            </a:r>
          </a:p>
        </p:txBody>
      </p:sp>
      <p:cxnSp>
        <p:nvCxnSpPr>
          <p:cNvPr id="123" name="연결선: 꺾임 122"/>
          <p:cNvCxnSpPr>
            <a:stCxn id="104" idx="2"/>
          </p:cNvCxnSpPr>
          <p:nvPr/>
        </p:nvCxnSpPr>
        <p:spPr>
          <a:xfrm rot="10800000" flipV="1">
            <a:off x="3523489" y="5700310"/>
            <a:ext cx="1306673" cy="322538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직사각형 123"/>
          <p:cNvSpPr/>
          <p:nvPr/>
        </p:nvSpPr>
        <p:spPr>
          <a:xfrm>
            <a:off x="2584704" y="5742432"/>
            <a:ext cx="1238405" cy="54404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마피아</a:t>
            </a:r>
            <a:endParaRPr lang="en-US" altLang="ko-KR" sz="1600" dirty="0"/>
          </a:p>
          <a:p>
            <a:pPr algn="ctr"/>
            <a:r>
              <a:rPr lang="ko-KR" altLang="en-US" sz="1600" dirty="0"/>
              <a:t>랜덤생성</a:t>
            </a:r>
          </a:p>
        </p:txBody>
      </p:sp>
      <p:cxnSp>
        <p:nvCxnSpPr>
          <p:cNvPr id="125" name="연결선: 꺾임 124"/>
          <p:cNvCxnSpPr/>
          <p:nvPr/>
        </p:nvCxnSpPr>
        <p:spPr>
          <a:xfrm rot="5400000">
            <a:off x="9488640" y="2183294"/>
            <a:ext cx="2675470" cy="916377"/>
          </a:xfrm>
          <a:prstGeom prst="bentConnector3">
            <a:avLst>
              <a:gd name="adj1" fmla="val 53107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직사각형 125"/>
          <p:cNvSpPr/>
          <p:nvPr/>
        </p:nvSpPr>
        <p:spPr>
          <a:xfrm>
            <a:off x="10753344" y="682752"/>
            <a:ext cx="1024127" cy="61546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멤버창</a:t>
            </a:r>
            <a:endParaRPr lang="ko-KR" altLang="en-US" sz="1600" dirty="0"/>
          </a:p>
        </p:txBody>
      </p:sp>
      <p:cxnSp>
        <p:nvCxnSpPr>
          <p:cNvPr id="127" name="연결선: 꺾임 126"/>
          <p:cNvCxnSpPr/>
          <p:nvPr/>
        </p:nvCxnSpPr>
        <p:spPr>
          <a:xfrm rot="16200000" flipH="1">
            <a:off x="10494990" y="6187725"/>
            <a:ext cx="549388" cy="252903"/>
          </a:xfrm>
          <a:prstGeom prst="bentConnector4">
            <a:avLst>
              <a:gd name="adj1" fmla="val 99610"/>
              <a:gd name="adj2" fmla="val 19039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직사각형 127"/>
          <p:cNvSpPr/>
          <p:nvPr/>
        </p:nvSpPr>
        <p:spPr>
          <a:xfrm>
            <a:off x="10964793" y="6335067"/>
            <a:ext cx="900351" cy="42636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귓속말</a:t>
            </a:r>
          </a:p>
        </p:txBody>
      </p:sp>
      <p:sp>
        <p:nvSpPr>
          <p:cNvPr id="129" name="타원 128"/>
          <p:cNvSpPr/>
          <p:nvPr/>
        </p:nvSpPr>
        <p:spPr>
          <a:xfrm>
            <a:off x="10624609" y="5952015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9" name="직사각형 38"/>
          <p:cNvSpPr/>
          <p:nvPr/>
        </p:nvSpPr>
        <p:spPr>
          <a:xfrm>
            <a:off x="3228388" y="4185299"/>
            <a:ext cx="5765412" cy="2219212"/>
          </a:xfrm>
          <a:prstGeom prst="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n-ea"/>
              </a:rPr>
              <a:t>&lt;</a:t>
            </a:r>
            <a:r>
              <a:rPr lang="ko-KR" altLang="en-US" sz="1600" b="1" dirty="0">
                <a:latin typeface="+mn-ea"/>
              </a:rPr>
              <a:t>채팅 </a:t>
            </a:r>
            <a:r>
              <a:rPr lang="ko-KR" altLang="en-US" sz="1600" b="1" dirty="0" err="1">
                <a:latin typeface="+mn-ea"/>
              </a:rPr>
              <a:t>멤버창</a:t>
            </a:r>
            <a:r>
              <a:rPr lang="en-US" altLang="ko-KR" sz="1600" b="1" dirty="0">
                <a:latin typeface="+mn-ea"/>
              </a:rPr>
              <a:t>&gt;</a:t>
            </a:r>
          </a:p>
          <a:p>
            <a:pPr algn="ctr"/>
            <a:endParaRPr lang="en-US" altLang="ko-KR" sz="1600" b="1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본 게임에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참여하는 사용자들의 닉네임리스트가 나온다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9633127" y="3081276"/>
            <a:ext cx="1357041" cy="1764508"/>
          </a:xfrm>
          <a:prstGeom prst="rect">
            <a:avLst/>
          </a:prstGeom>
          <a:noFill/>
          <a:ln w="63500"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976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6" name="그림 35" descr="nmk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4771" y="1876123"/>
            <a:ext cx="7068537" cy="432495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17463" y="866440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Game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Play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10212454" y="545987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2" name="타원 21"/>
          <p:cNvSpPr/>
          <p:nvPr/>
        </p:nvSpPr>
        <p:spPr>
          <a:xfrm>
            <a:off x="10307782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4" name="타원 23"/>
          <p:cNvSpPr/>
          <p:nvPr/>
        </p:nvSpPr>
        <p:spPr>
          <a:xfrm>
            <a:off x="10305640" y="247976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5" name="타원 24"/>
          <p:cNvSpPr/>
          <p:nvPr/>
        </p:nvSpPr>
        <p:spPr>
          <a:xfrm>
            <a:off x="7013872" y="219217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7" name="타원 26"/>
          <p:cNvSpPr/>
          <p:nvPr/>
        </p:nvSpPr>
        <p:spPr>
          <a:xfrm>
            <a:off x="7716657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8" name="타원 27"/>
          <p:cNvSpPr/>
          <p:nvPr/>
        </p:nvSpPr>
        <p:spPr>
          <a:xfrm>
            <a:off x="7348522" y="596853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9" name="타원 28"/>
          <p:cNvSpPr/>
          <p:nvPr/>
        </p:nvSpPr>
        <p:spPr>
          <a:xfrm>
            <a:off x="5187212" y="1949570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0" name="타원 29"/>
          <p:cNvSpPr/>
          <p:nvPr/>
        </p:nvSpPr>
        <p:spPr>
          <a:xfrm>
            <a:off x="9474204" y="296407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1" name="타원 30"/>
          <p:cNvSpPr/>
          <p:nvPr/>
        </p:nvSpPr>
        <p:spPr>
          <a:xfrm>
            <a:off x="4830161" y="5651421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38" name="연결선: 꺾임 37"/>
          <p:cNvCxnSpPr>
            <a:endCxn id="41" idx="3"/>
          </p:cNvCxnSpPr>
          <p:nvPr/>
        </p:nvCxnSpPr>
        <p:spPr>
          <a:xfrm rot="16200000" flipV="1">
            <a:off x="9288401" y="1495719"/>
            <a:ext cx="1882410" cy="247406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9131808" y="515186"/>
            <a:ext cx="974095" cy="32606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타이머</a:t>
            </a:r>
          </a:p>
        </p:txBody>
      </p:sp>
      <p:cxnSp>
        <p:nvCxnSpPr>
          <p:cNvPr id="45" name="연결선: 꺾임 44"/>
          <p:cNvCxnSpPr/>
          <p:nvPr/>
        </p:nvCxnSpPr>
        <p:spPr>
          <a:xfrm rot="16200000" flipV="1">
            <a:off x="8615704" y="2089779"/>
            <a:ext cx="1608958" cy="247406"/>
          </a:xfrm>
          <a:prstGeom prst="bentConnector3">
            <a:avLst>
              <a:gd name="adj1" fmla="val 99451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/>
          <p:cNvSpPr/>
          <p:nvPr/>
        </p:nvSpPr>
        <p:spPr>
          <a:xfrm>
            <a:off x="8144257" y="1036321"/>
            <a:ext cx="1152224" cy="65836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대화창</a:t>
            </a:r>
            <a:endParaRPr lang="en-US" altLang="ko-KR" sz="1600" dirty="0"/>
          </a:p>
          <a:p>
            <a:pPr algn="ctr"/>
            <a:r>
              <a:rPr lang="ko-KR" altLang="en-US" sz="1600" dirty="0"/>
              <a:t> 스크롤</a:t>
            </a:r>
          </a:p>
        </p:txBody>
      </p:sp>
      <p:cxnSp>
        <p:nvCxnSpPr>
          <p:cNvPr id="49" name="연결선: 꺾임 48"/>
          <p:cNvCxnSpPr/>
          <p:nvPr/>
        </p:nvCxnSpPr>
        <p:spPr>
          <a:xfrm rot="16200000" flipV="1">
            <a:off x="6550618" y="1765510"/>
            <a:ext cx="857854" cy="191039"/>
          </a:xfrm>
          <a:prstGeom prst="bentConnector3">
            <a:avLst>
              <a:gd name="adj1" fmla="val 99835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5839968" y="1133856"/>
            <a:ext cx="1075573" cy="54864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공지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사항창</a:t>
            </a:r>
            <a:endParaRPr lang="ko-KR" altLang="en-US" sz="1600" dirty="0"/>
          </a:p>
        </p:txBody>
      </p:sp>
      <p:cxnSp>
        <p:nvCxnSpPr>
          <p:cNvPr id="54" name="연결선: 꺾임 53"/>
          <p:cNvCxnSpPr/>
          <p:nvPr/>
        </p:nvCxnSpPr>
        <p:spPr>
          <a:xfrm rot="10800000" flipV="1">
            <a:off x="2999932" y="2001923"/>
            <a:ext cx="2249570" cy="722045"/>
          </a:xfrm>
          <a:prstGeom prst="bentConnector3">
            <a:avLst>
              <a:gd name="adj1" fmla="val 4736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/>
          <p:cNvSpPr/>
          <p:nvPr/>
        </p:nvSpPr>
        <p:spPr>
          <a:xfrm>
            <a:off x="2763215" y="2559038"/>
            <a:ext cx="1004113" cy="35485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시스템창</a:t>
            </a:r>
            <a:endParaRPr lang="ko-KR" altLang="en-US" sz="1600" dirty="0"/>
          </a:p>
        </p:txBody>
      </p:sp>
      <p:cxnSp>
        <p:nvCxnSpPr>
          <p:cNvPr id="67" name="연결선: 꺾임 66"/>
          <p:cNvCxnSpPr/>
          <p:nvPr/>
        </p:nvCxnSpPr>
        <p:spPr>
          <a:xfrm rot="10800000" flipV="1">
            <a:off x="3657600" y="4028980"/>
            <a:ext cx="4114234" cy="445484"/>
          </a:xfrm>
          <a:prstGeom prst="bentConnector3">
            <a:avLst>
              <a:gd name="adj1" fmla="val 65113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>
            <a:off x="2852928" y="4315644"/>
            <a:ext cx="975359" cy="34170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채팅창</a:t>
            </a:r>
            <a:endParaRPr lang="ko-KR" altLang="en-US" sz="1600" dirty="0"/>
          </a:p>
        </p:txBody>
      </p:sp>
      <p:cxnSp>
        <p:nvCxnSpPr>
          <p:cNvPr id="73" name="연결선: 꺾임 72"/>
          <p:cNvCxnSpPr/>
          <p:nvPr/>
        </p:nvCxnSpPr>
        <p:spPr>
          <a:xfrm rot="10800000" flipV="1">
            <a:off x="5449824" y="6039482"/>
            <a:ext cx="1898698" cy="288165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직사각형 73"/>
          <p:cNvSpPr/>
          <p:nvPr/>
        </p:nvSpPr>
        <p:spPr>
          <a:xfrm>
            <a:off x="4687290" y="6047232"/>
            <a:ext cx="1079526" cy="52022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입력창</a:t>
            </a:r>
            <a:endParaRPr lang="ko-KR" altLang="en-US" sz="1600" dirty="0"/>
          </a:p>
        </p:txBody>
      </p:sp>
      <p:cxnSp>
        <p:nvCxnSpPr>
          <p:cNvPr id="78" name="연결선: 꺾임 77"/>
          <p:cNvCxnSpPr>
            <a:stCxn id="79" idx="2"/>
          </p:cNvCxnSpPr>
          <p:nvPr/>
        </p:nvCxnSpPr>
        <p:spPr>
          <a:xfrm rot="5400000">
            <a:off x="10665725" y="4579945"/>
            <a:ext cx="491877" cy="1407554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/>
          <p:cNvSpPr/>
          <p:nvPr/>
        </p:nvSpPr>
        <p:spPr>
          <a:xfrm>
            <a:off x="11237500" y="4452568"/>
            <a:ext cx="755879" cy="58521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투표 버튼</a:t>
            </a:r>
          </a:p>
        </p:txBody>
      </p:sp>
      <p:sp>
        <p:nvSpPr>
          <p:cNvPr id="84" name="타원 83"/>
          <p:cNvSpPr/>
          <p:nvPr/>
        </p:nvSpPr>
        <p:spPr>
          <a:xfrm>
            <a:off x="9937588" y="600090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85" name="연결선: 꺾임 84"/>
          <p:cNvCxnSpPr>
            <a:endCxn id="86" idx="3"/>
          </p:cNvCxnSpPr>
          <p:nvPr/>
        </p:nvCxnSpPr>
        <p:spPr>
          <a:xfrm rot="10800000" flipV="1">
            <a:off x="8879786" y="6066312"/>
            <a:ext cx="1099247" cy="433980"/>
          </a:xfrm>
          <a:prstGeom prst="bentConnector3">
            <a:avLst>
              <a:gd name="adj1" fmla="val 292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직사각형 85"/>
          <p:cNvSpPr/>
          <p:nvPr/>
        </p:nvSpPr>
        <p:spPr>
          <a:xfrm>
            <a:off x="8099498" y="6213780"/>
            <a:ext cx="780287" cy="57302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입력 버튼</a:t>
            </a:r>
          </a:p>
        </p:txBody>
      </p:sp>
      <p:cxnSp>
        <p:nvCxnSpPr>
          <p:cNvPr id="92" name="연결선: 꺾임 91"/>
          <p:cNvCxnSpPr>
            <a:stCxn id="31" idx="2"/>
          </p:cNvCxnSpPr>
          <p:nvPr/>
        </p:nvCxnSpPr>
        <p:spPr>
          <a:xfrm rot="10800000" flipV="1">
            <a:off x="3523489" y="5700310"/>
            <a:ext cx="1306673" cy="322538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/>
          <p:cNvSpPr/>
          <p:nvPr/>
        </p:nvSpPr>
        <p:spPr>
          <a:xfrm>
            <a:off x="2584704" y="5742432"/>
            <a:ext cx="1238405" cy="54404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마피아</a:t>
            </a:r>
            <a:endParaRPr lang="en-US" altLang="ko-KR" sz="1600" dirty="0"/>
          </a:p>
          <a:p>
            <a:pPr algn="ctr"/>
            <a:r>
              <a:rPr lang="ko-KR" altLang="en-US" sz="1600" dirty="0"/>
              <a:t>랜덤생성</a:t>
            </a:r>
          </a:p>
        </p:txBody>
      </p:sp>
      <p:cxnSp>
        <p:nvCxnSpPr>
          <p:cNvPr id="102" name="연결선: 꺾임 101"/>
          <p:cNvCxnSpPr/>
          <p:nvPr/>
        </p:nvCxnSpPr>
        <p:spPr>
          <a:xfrm rot="5400000">
            <a:off x="9488640" y="2183294"/>
            <a:ext cx="2675470" cy="916377"/>
          </a:xfrm>
          <a:prstGeom prst="bentConnector3">
            <a:avLst>
              <a:gd name="adj1" fmla="val 53107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/>
          <p:cNvSpPr/>
          <p:nvPr/>
        </p:nvSpPr>
        <p:spPr>
          <a:xfrm>
            <a:off x="10753344" y="682752"/>
            <a:ext cx="1024127" cy="61546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멤버창</a:t>
            </a:r>
            <a:endParaRPr lang="ko-KR" altLang="en-US" sz="1600" dirty="0"/>
          </a:p>
        </p:txBody>
      </p:sp>
      <p:sp>
        <p:nvSpPr>
          <p:cNvPr id="37" name="직사각형 36"/>
          <p:cNvSpPr/>
          <p:nvPr/>
        </p:nvSpPr>
        <p:spPr>
          <a:xfrm>
            <a:off x="10278324" y="5853546"/>
            <a:ext cx="883225" cy="330019"/>
          </a:xfrm>
          <a:prstGeom prst="rect">
            <a:avLst/>
          </a:prstGeom>
          <a:noFill/>
          <a:ln w="63500"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  <p:cxnSp>
        <p:nvCxnSpPr>
          <p:cNvPr id="43" name="연결선: 꺾임 42"/>
          <p:cNvCxnSpPr/>
          <p:nvPr/>
        </p:nvCxnSpPr>
        <p:spPr>
          <a:xfrm rot="16200000" flipH="1">
            <a:off x="10494990" y="6187725"/>
            <a:ext cx="549388" cy="252903"/>
          </a:xfrm>
          <a:prstGeom prst="bentConnector4">
            <a:avLst>
              <a:gd name="adj1" fmla="val 99610"/>
              <a:gd name="adj2" fmla="val 19039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10964793" y="6335067"/>
            <a:ext cx="900351" cy="42636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귓속말</a:t>
            </a:r>
          </a:p>
        </p:txBody>
      </p:sp>
      <p:sp>
        <p:nvSpPr>
          <p:cNvPr id="47" name="타원 46"/>
          <p:cNvSpPr/>
          <p:nvPr/>
        </p:nvSpPr>
        <p:spPr>
          <a:xfrm>
            <a:off x="10624609" y="5952015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0" name="직사각형 39"/>
          <p:cNvSpPr/>
          <p:nvPr/>
        </p:nvSpPr>
        <p:spPr>
          <a:xfrm>
            <a:off x="3804120" y="4107665"/>
            <a:ext cx="5765412" cy="2219212"/>
          </a:xfrm>
          <a:prstGeom prst="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n-ea"/>
              </a:rPr>
              <a:t>&lt;</a:t>
            </a:r>
            <a:r>
              <a:rPr lang="ko-KR" altLang="en-US" sz="1600" b="1" dirty="0">
                <a:latin typeface="+mn-ea"/>
              </a:rPr>
              <a:t>귓속말</a:t>
            </a:r>
            <a:r>
              <a:rPr lang="en-US" altLang="ko-KR" sz="1600" b="1" dirty="0">
                <a:latin typeface="+mn-ea"/>
              </a:rPr>
              <a:t>&gt;</a:t>
            </a:r>
          </a:p>
          <a:p>
            <a:pPr algn="ctr"/>
            <a:endParaRPr lang="en-US" altLang="ko-KR" sz="1600" b="1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입력버튼 </a:t>
            </a:r>
            <a:r>
              <a:rPr lang="en-US" altLang="ko-KR" sz="1600" dirty="0">
                <a:latin typeface="+mn-ea"/>
              </a:rPr>
              <a:t>: </a:t>
            </a:r>
            <a:r>
              <a:rPr lang="ko-KR" altLang="en-US" sz="1600" dirty="0">
                <a:latin typeface="+mn-ea"/>
              </a:rPr>
              <a:t>마피아끼리 비밀통신을 할 수 있도록 도와준다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96503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6" name="그림 35" descr="nmk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4771" y="1876123"/>
            <a:ext cx="7068537" cy="432495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17463" y="866440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Game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Play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10212454" y="545987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2" name="타원 21"/>
          <p:cNvSpPr/>
          <p:nvPr/>
        </p:nvSpPr>
        <p:spPr>
          <a:xfrm>
            <a:off x="10307782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4" name="타원 23"/>
          <p:cNvSpPr/>
          <p:nvPr/>
        </p:nvSpPr>
        <p:spPr>
          <a:xfrm>
            <a:off x="10305640" y="247976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5" name="타원 24"/>
          <p:cNvSpPr/>
          <p:nvPr/>
        </p:nvSpPr>
        <p:spPr>
          <a:xfrm>
            <a:off x="7013872" y="219217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7" name="타원 26"/>
          <p:cNvSpPr/>
          <p:nvPr/>
        </p:nvSpPr>
        <p:spPr>
          <a:xfrm>
            <a:off x="7716657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8" name="타원 27"/>
          <p:cNvSpPr/>
          <p:nvPr/>
        </p:nvSpPr>
        <p:spPr>
          <a:xfrm>
            <a:off x="7348522" y="596853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9" name="타원 28"/>
          <p:cNvSpPr/>
          <p:nvPr/>
        </p:nvSpPr>
        <p:spPr>
          <a:xfrm>
            <a:off x="5187212" y="1949570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0" name="타원 29"/>
          <p:cNvSpPr/>
          <p:nvPr/>
        </p:nvSpPr>
        <p:spPr>
          <a:xfrm>
            <a:off x="9474204" y="296407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1" name="타원 30"/>
          <p:cNvSpPr/>
          <p:nvPr/>
        </p:nvSpPr>
        <p:spPr>
          <a:xfrm>
            <a:off x="4830161" y="5651421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38" name="연결선: 꺾임 37"/>
          <p:cNvCxnSpPr>
            <a:endCxn id="41" idx="3"/>
          </p:cNvCxnSpPr>
          <p:nvPr/>
        </p:nvCxnSpPr>
        <p:spPr>
          <a:xfrm rot="16200000" flipV="1">
            <a:off x="9288401" y="1495719"/>
            <a:ext cx="1882410" cy="247406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9131808" y="515186"/>
            <a:ext cx="974095" cy="32606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타이머</a:t>
            </a:r>
          </a:p>
        </p:txBody>
      </p:sp>
      <p:cxnSp>
        <p:nvCxnSpPr>
          <p:cNvPr id="45" name="연결선: 꺾임 44"/>
          <p:cNvCxnSpPr/>
          <p:nvPr/>
        </p:nvCxnSpPr>
        <p:spPr>
          <a:xfrm rot="16200000" flipV="1">
            <a:off x="8615704" y="2089779"/>
            <a:ext cx="1608958" cy="247406"/>
          </a:xfrm>
          <a:prstGeom prst="bentConnector3">
            <a:avLst>
              <a:gd name="adj1" fmla="val 99451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/>
          <p:cNvSpPr/>
          <p:nvPr/>
        </p:nvSpPr>
        <p:spPr>
          <a:xfrm>
            <a:off x="8144257" y="1036321"/>
            <a:ext cx="1152224" cy="65836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대화창</a:t>
            </a:r>
            <a:endParaRPr lang="en-US" altLang="ko-KR" sz="1600" dirty="0"/>
          </a:p>
          <a:p>
            <a:pPr algn="ctr"/>
            <a:r>
              <a:rPr lang="ko-KR" altLang="en-US" sz="1600" dirty="0"/>
              <a:t> 스크롤</a:t>
            </a:r>
          </a:p>
        </p:txBody>
      </p:sp>
      <p:cxnSp>
        <p:nvCxnSpPr>
          <p:cNvPr id="49" name="연결선: 꺾임 48"/>
          <p:cNvCxnSpPr/>
          <p:nvPr/>
        </p:nvCxnSpPr>
        <p:spPr>
          <a:xfrm rot="16200000" flipV="1">
            <a:off x="6550618" y="1765510"/>
            <a:ext cx="857854" cy="191039"/>
          </a:xfrm>
          <a:prstGeom prst="bentConnector3">
            <a:avLst>
              <a:gd name="adj1" fmla="val 99835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5839968" y="1133856"/>
            <a:ext cx="1075573" cy="54864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공지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사항창</a:t>
            </a:r>
            <a:endParaRPr lang="ko-KR" altLang="en-US" sz="1600" dirty="0"/>
          </a:p>
        </p:txBody>
      </p:sp>
      <p:cxnSp>
        <p:nvCxnSpPr>
          <p:cNvPr id="54" name="연결선: 꺾임 53"/>
          <p:cNvCxnSpPr/>
          <p:nvPr/>
        </p:nvCxnSpPr>
        <p:spPr>
          <a:xfrm rot="10800000" flipV="1">
            <a:off x="2999932" y="2001923"/>
            <a:ext cx="2249570" cy="722045"/>
          </a:xfrm>
          <a:prstGeom prst="bentConnector3">
            <a:avLst>
              <a:gd name="adj1" fmla="val 4736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/>
          <p:cNvSpPr/>
          <p:nvPr/>
        </p:nvSpPr>
        <p:spPr>
          <a:xfrm>
            <a:off x="2763215" y="2559038"/>
            <a:ext cx="1004113" cy="35485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시스템창</a:t>
            </a:r>
            <a:endParaRPr lang="ko-KR" altLang="en-US" sz="1600" dirty="0"/>
          </a:p>
        </p:txBody>
      </p:sp>
      <p:cxnSp>
        <p:nvCxnSpPr>
          <p:cNvPr id="67" name="연결선: 꺾임 66"/>
          <p:cNvCxnSpPr/>
          <p:nvPr/>
        </p:nvCxnSpPr>
        <p:spPr>
          <a:xfrm rot="10800000" flipV="1">
            <a:off x="3657600" y="4028980"/>
            <a:ext cx="4114234" cy="445484"/>
          </a:xfrm>
          <a:prstGeom prst="bentConnector3">
            <a:avLst>
              <a:gd name="adj1" fmla="val 65113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>
            <a:off x="2852928" y="4315644"/>
            <a:ext cx="975359" cy="34170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채팅창</a:t>
            </a:r>
            <a:endParaRPr lang="ko-KR" altLang="en-US" sz="1600" dirty="0"/>
          </a:p>
        </p:txBody>
      </p:sp>
      <p:cxnSp>
        <p:nvCxnSpPr>
          <p:cNvPr id="73" name="연결선: 꺾임 72"/>
          <p:cNvCxnSpPr/>
          <p:nvPr/>
        </p:nvCxnSpPr>
        <p:spPr>
          <a:xfrm rot="10800000" flipV="1">
            <a:off x="5449824" y="6039482"/>
            <a:ext cx="1898698" cy="288165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직사각형 73"/>
          <p:cNvSpPr/>
          <p:nvPr/>
        </p:nvSpPr>
        <p:spPr>
          <a:xfrm>
            <a:off x="4687290" y="6047232"/>
            <a:ext cx="1079526" cy="52022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입력창</a:t>
            </a:r>
            <a:endParaRPr lang="ko-KR" altLang="en-US" sz="1600" dirty="0"/>
          </a:p>
        </p:txBody>
      </p:sp>
      <p:cxnSp>
        <p:nvCxnSpPr>
          <p:cNvPr id="78" name="연결선: 꺾임 77"/>
          <p:cNvCxnSpPr>
            <a:stCxn id="79" idx="2"/>
          </p:cNvCxnSpPr>
          <p:nvPr/>
        </p:nvCxnSpPr>
        <p:spPr>
          <a:xfrm rot="5400000">
            <a:off x="10665725" y="4579945"/>
            <a:ext cx="491877" cy="1407554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/>
          <p:cNvSpPr/>
          <p:nvPr/>
        </p:nvSpPr>
        <p:spPr>
          <a:xfrm>
            <a:off x="11237500" y="4452568"/>
            <a:ext cx="755879" cy="58521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투표 버튼</a:t>
            </a:r>
          </a:p>
        </p:txBody>
      </p:sp>
      <p:sp>
        <p:nvSpPr>
          <p:cNvPr id="84" name="타원 83"/>
          <p:cNvSpPr/>
          <p:nvPr/>
        </p:nvSpPr>
        <p:spPr>
          <a:xfrm>
            <a:off x="9937588" y="600090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85" name="연결선: 꺾임 84"/>
          <p:cNvCxnSpPr>
            <a:endCxn id="86" idx="3"/>
          </p:cNvCxnSpPr>
          <p:nvPr/>
        </p:nvCxnSpPr>
        <p:spPr>
          <a:xfrm rot="10800000" flipV="1">
            <a:off x="8879786" y="6066312"/>
            <a:ext cx="1099247" cy="433980"/>
          </a:xfrm>
          <a:prstGeom prst="bentConnector3">
            <a:avLst>
              <a:gd name="adj1" fmla="val 292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직사각형 85"/>
          <p:cNvSpPr/>
          <p:nvPr/>
        </p:nvSpPr>
        <p:spPr>
          <a:xfrm>
            <a:off x="8099498" y="6213780"/>
            <a:ext cx="780287" cy="57302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입력 버튼</a:t>
            </a:r>
          </a:p>
        </p:txBody>
      </p:sp>
      <p:cxnSp>
        <p:nvCxnSpPr>
          <p:cNvPr id="92" name="연결선: 꺾임 91"/>
          <p:cNvCxnSpPr>
            <a:stCxn id="31" idx="2"/>
          </p:cNvCxnSpPr>
          <p:nvPr/>
        </p:nvCxnSpPr>
        <p:spPr>
          <a:xfrm rot="10800000" flipV="1">
            <a:off x="3523489" y="5700310"/>
            <a:ext cx="1306673" cy="322538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/>
          <p:cNvSpPr/>
          <p:nvPr/>
        </p:nvSpPr>
        <p:spPr>
          <a:xfrm>
            <a:off x="2584704" y="5742432"/>
            <a:ext cx="1238405" cy="54404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마피아</a:t>
            </a:r>
            <a:endParaRPr lang="en-US" altLang="ko-KR" sz="1600" dirty="0"/>
          </a:p>
          <a:p>
            <a:pPr algn="ctr"/>
            <a:r>
              <a:rPr lang="ko-KR" altLang="en-US" sz="1600" dirty="0"/>
              <a:t>랜덤생성</a:t>
            </a:r>
          </a:p>
        </p:txBody>
      </p:sp>
      <p:cxnSp>
        <p:nvCxnSpPr>
          <p:cNvPr id="102" name="연결선: 꺾임 101"/>
          <p:cNvCxnSpPr/>
          <p:nvPr/>
        </p:nvCxnSpPr>
        <p:spPr>
          <a:xfrm rot="5400000">
            <a:off x="9488640" y="2183294"/>
            <a:ext cx="2675470" cy="916377"/>
          </a:xfrm>
          <a:prstGeom prst="bentConnector3">
            <a:avLst>
              <a:gd name="adj1" fmla="val 53107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/>
          <p:cNvSpPr/>
          <p:nvPr/>
        </p:nvSpPr>
        <p:spPr>
          <a:xfrm>
            <a:off x="10753344" y="682752"/>
            <a:ext cx="1024127" cy="61546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멤버창</a:t>
            </a:r>
            <a:endParaRPr lang="ko-KR" altLang="en-US" sz="1600" dirty="0"/>
          </a:p>
        </p:txBody>
      </p:sp>
      <p:cxnSp>
        <p:nvCxnSpPr>
          <p:cNvPr id="43" name="연결선: 꺾임 42"/>
          <p:cNvCxnSpPr/>
          <p:nvPr/>
        </p:nvCxnSpPr>
        <p:spPr>
          <a:xfrm rot="16200000" flipH="1">
            <a:off x="10494990" y="6187725"/>
            <a:ext cx="549388" cy="252903"/>
          </a:xfrm>
          <a:prstGeom prst="bentConnector4">
            <a:avLst>
              <a:gd name="adj1" fmla="val 99610"/>
              <a:gd name="adj2" fmla="val 19039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10964793" y="6335067"/>
            <a:ext cx="900351" cy="42636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귓속말</a:t>
            </a:r>
          </a:p>
        </p:txBody>
      </p:sp>
      <p:sp>
        <p:nvSpPr>
          <p:cNvPr id="47" name="타원 46"/>
          <p:cNvSpPr/>
          <p:nvPr/>
        </p:nvSpPr>
        <p:spPr>
          <a:xfrm>
            <a:off x="10624609" y="5952015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0" name="직사각형 39"/>
          <p:cNvSpPr/>
          <p:nvPr/>
        </p:nvSpPr>
        <p:spPr>
          <a:xfrm>
            <a:off x="5149361" y="2790940"/>
            <a:ext cx="5765412" cy="2219212"/>
          </a:xfrm>
          <a:prstGeom prst="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n-ea"/>
              </a:rPr>
              <a:t>&lt;</a:t>
            </a:r>
            <a:r>
              <a:rPr lang="ko-KR" altLang="en-US" sz="1600" b="1" dirty="0">
                <a:latin typeface="+mn-ea"/>
              </a:rPr>
              <a:t>마피아 랜덤생성</a:t>
            </a:r>
            <a:r>
              <a:rPr lang="en-US" altLang="ko-KR" sz="1600" b="1" dirty="0">
                <a:latin typeface="+mn-ea"/>
              </a:rPr>
              <a:t>&gt;</a:t>
            </a:r>
          </a:p>
          <a:p>
            <a:pPr algn="ctr"/>
            <a:endParaRPr lang="en-US" altLang="ko-KR" sz="1600" b="1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게임에 접속한 모든 사용자들이 접속하여 본 버튼을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모두 누르면 랜덤으로 역할을 배정받을 수 있다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4034415" y="5279284"/>
            <a:ext cx="1659928" cy="904281"/>
          </a:xfrm>
          <a:prstGeom prst="rect">
            <a:avLst/>
          </a:prstGeom>
          <a:noFill/>
          <a:ln w="63500"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0526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6" name="그림 35" descr="nmk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4771" y="1876123"/>
            <a:ext cx="7068537" cy="432495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17463" y="866440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Game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Play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10212454" y="545987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2" name="타원 21"/>
          <p:cNvSpPr/>
          <p:nvPr/>
        </p:nvSpPr>
        <p:spPr>
          <a:xfrm>
            <a:off x="10307782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4" name="타원 23"/>
          <p:cNvSpPr/>
          <p:nvPr/>
        </p:nvSpPr>
        <p:spPr>
          <a:xfrm>
            <a:off x="10305640" y="247976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5" name="타원 24"/>
          <p:cNvSpPr/>
          <p:nvPr/>
        </p:nvSpPr>
        <p:spPr>
          <a:xfrm>
            <a:off x="7013872" y="219217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7" name="타원 26"/>
          <p:cNvSpPr/>
          <p:nvPr/>
        </p:nvSpPr>
        <p:spPr>
          <a:xfrm>
            <a:off x="7716657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8" name="타원 27"/>
          <p:cNvSpPr/>
          <p:nvPr/>
        </p:nvSpPr>
        <p:spPr>
          <a:xfrm>
            <a:off x="7348522" y="596853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9" name="타원 28"/>
          <p:cNvSpPr/>
          <p:nvPr/>
        </p:nvSpPr>
        <p:spPr>
          <a:xfrm>
            <a:off x="5187212" y="1949570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0" name="타원 29"/>
          <p:cNvSpPr/>
          <p:nvPr/>
        </p:nvSpPr>
        <p:spPr>
          <a:xfrm>
            <a:off x="9474204" y="296407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1" name="타원 30"/>
          <p:cNvSpPr/>
          <p:nvPr/>
        </p:nvSpPr>
        <p:spPr>
          <a:xfrm>
            <a:off x="4830161" y="5651421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38" name="연결선: 꺾임 37"/>
          <p:cNvCxnSpPr>
            <a:endCxn id="41" idx="3"/>
          </p:cNvCxnSpPr>
          <p:nvPr/>
        </p:nvCxnSpPr>
        <p:spPr>
          <a:xfrm rot="16200000" flipV="1">
            <a:off x="9288401" y="1495719"/>
            <a:ext cx="1882410" cy="247406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9131808" y="515186"/>
            <a:ext cx="974095" cy="32606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타이머</a:t>
            </a:r>
          </a:p>
        </p:txBody>
      </p:sp>
      <p:cxnSp>
        <p:nvCxnSpPr>
          <p:cNvPr id="45" name="연결선: 꺾임 44"/>
          <p:cNvCxnSpPr/>
          <p:nvPr/>
        </p:nvCxnSpPr>
        <p:spPr>
          <a:xfrm rot="16200000" flipV="1">
            <a:off x="8615704" y="2089779"/>
            <a:ext cx="1608958" cy="247406"/>
          </a:xfrm>
          <a:prstGeom prst="bentConnector3">
            <a:avLst>
              <a:gd name="adj1" fmla="val 99451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/>
          <p:cNvSpPr/>
          <p:nvPr/>
        </p:nvSpPr>
        <p:spPr>
          <a:xfrm>
            <a:off x="8144257" y="1036321"/>
            <a:ext cx="1152224" cy="65836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대화창</a:t>
            </a:r>
            <a:endParaRPr lang="en-US" altLang="ko-KR" sz="1600" dirty="0"/>
          </a:p>
          <a:p>
            <a:pPr algn="ctr"/>
            <a:r>
              <a:rPr lang="ko-KR" altLang="en-US" sz="1600" dirty="0"/>
              <a:t> 스크롤</a:t>
            </a:r>
          </a:p>
        </p:txBody>
      </p:sp>
      <p:cxnSp>
        <p:nvCxnSpPr>
          <p:cNvPr id="49" name="연결선: 꺾임 48"/>
          <p:cNvCxnSpPr/>
          <p:nvPr/>
        </p:nvCxnSpPr>
        <p:spPr>
          <a:xfrm rot="16200000" flipV="1">
            <a:off x="6550618" y="1765510"/>
            <a:ext cx="857854" cy="191039"/>
          </a:xfrm>
          <a:prstGeom prst="bentConnector3">
            <a:avLst>
              <a:gd name="adj1" fmla="val 99835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5839968" y="1133856"/>
            <a:ext cx="1075573" cy="54864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공지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사항창</a:t>
            </a:r>
            <a:endParaRPr lang="ko-KR" altLang="en-US" sz="1600" dirty="0"/>
          </a:p>
        </p:txBody>
      </p:sp>
      <p:cxnSp>
        <p:nvCxnSpPr>
          <p:cNvPr id="54" name="연결선: 꺾임 53"/>
          <p:cNvCxnSpPr/>
          <p:nvPr/>
        </p:nvCxnSpPr>
        <p:spPr>
          <a:xfrm rot="10800000" flipV="1">
            <a:off x="2999932" y="2001923"/>
            <a:ext cx="2249570" cy="722045"/>
          </a:xfrm>
          <a:prstGeom prst="bentConnector3">
            <a:avLst>
              <a:gd name="adj1" fmla="val 4736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/>
          <p:cNvSpPr/>
          <p:nvPr/>
        </p:nvSpPr>
        <p:spPr>
          <a:xfrm>
            <a:off x="2763215" y="2559038"/>
            <a:ext cx="1004113" cy="35485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시스템창</a:t>
            </a:r>
            <a:endParaRPr lang="ko-KR" altLang="en-US" sz="1600" dirty="0"/>
          </a:p>
        </p:txBody>
      </p:sp>
      <p:cxnSp>
        <p:nvCxnSpPr>
          <p:cNvPr id="67" name="연결선: 꺾임 66"/>
          <p:cNvCxnSpPr/>
          <p:nvPr/>
        </p:nvCxnSpPr>
        <p:spPr>
          <a:xfrm rot="10800000" flipV="1">
            <a:off x="3657600" y="4028980"/>
            <a:ext cx="4114234" cy="445484"/>
          </a:xfrm>
          <a:prstGeom prst="bentConnector3">
            <a:avLst>
              <a:gd name="adj1" fmla="val 65113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>
            <a:off x="2852928" y="4315644"/>
            <a:ext cx="975359" cy="34170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채팅창</a:t>
            </a:r>
            <a:endParaRPr lang="ko-KR" altLang="en-US" sz="1600" dirty="0"/>
          </a:p>
        </p:txBody>
      </p:sp>
      <p:cxnSp>
        <p:nvCxnSpPr>
          <p:cNvPr id="73" name="연결선: 꺾임 72"/>
          <p:cNvCxnSpPr/>
          <p:nvPr/>
        </p:nvCxnSpPr>
        <p:spPr>
          <a:xfrm rot="10800000" flipV="1">
            <a:off x="5449824" y="6039482"/>
            <a:ext cx="1898698" cy="288165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직사각형 73"/>
          <p:cNvSpPr/>
          <p:nvPr/>
        </p:nvSpPr>
        <p:spPr>
          <a:xfrm>
            <a:off x="4687290" y="6047232"/>
            <a:ext cx="1079526" cy="52022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입력창</a:t>
            </a:r>
            <a:endParaRPr lang="ko-KR" altLang="en-US" sz="1600" dirty="0"/>
          </a:p>
        </p:txBody>
      </p:sp>
      <p:cxnSp>
        <p:nvCxnSpPr>
          <p:cNvPr id="78" name="연결선: 꺾임 77"/>
          <p:cNvCxnSpPr>
            <a:stCxn id="79" idx="2"/>
          </p:cNvCxnSpPr>
          <p:nvPr/>
        </p:nvCxnSpPr>
        <p:spPr>
          <a:xfrm rot="5400000">
            <a:off x="10665725" y="4579945"/>
            <a:ext cx="491877" cy="1407554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/>
          <p:cNvSpPr/>
          <p:nvPr/>
        </p:nvSpPr>
        <p:spPr>
          <a:xfrm>
            <a:off x="11237500" y="4452568"/>
            <a:ext cx="755879" cy="58521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투표 버튼</a:t>
            </a:r>
          </a:p>
        </p:txBody>
      </p:sp>
      <p:sp>
        <p:nvSpPr>
          <p:cNvPr id="84" name="타원 83"/>
          <p:cNvSpPr/>
          <p:nvPr/>
        </p:nvSpPr>
        <p:spPr>
          <a:xfrm>
            <a:off x="9937588" y="600090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85" name="연결선: 꺾임 84"/>
          <p:cNvCxnSpPr>
            <a:endCxn id="86" idx="3"/>
          </p:cNvCxnSpPr>
          <p:nvPr/>
        </p:nvCxnSpPr>
        <p:spPr>
          <a:xfrm rot="10800000" flipV="1">
            <a:off x="8879786" y="6066312"/>
            <a:ext cx="1099247" cy="433980"/>
          </a:xfrm>
          <a:prstGeom prst="bentConnector3">
            <a:avLst>
              <a:gd name="adj1" fmla="val 292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직사각형 85"/>
          <p:cNvSpPr/>
          <p:nvPr/>
        </p:nvSpPr>
        <p:spPr>
          <a:xfrm>
            <a:off x="8099498" y="6213780"/>
            <a:ext cx="780287" cy="57302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입력 버튼</a:t>
            </a:r>
          </a:p>
        </p:txBody>
      </p:sp>
      <p:cxnSp>
        <p:nvCxnSpPr>
          <p:cNvPr id="92" name="연결선: 꺾임 91"/>
          <p:cNvCxnSpPr>
            <a:stCxn id="31" idx="2"/>
          </p:cNvCxnSpPr>
          <p:nvPr/>
        </p:nvCxnSpPr>
        <p:spPr>
          <a:xfrm rot="10800000" flipV="1">
            <a:off x="3523489" y="5700310"/>
            <a:ext cx="1306673" cy="322538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/>
          <p:cNvSpPr/>
          <p:nvPr/>
        </p:nvSpPr>
        <p:spPr>
          <a:xfrm>
            <a:off x="2584704" y="5742432"/>
            <a:ext cx="1238405" cy="54404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마피아</a:t>
            </a:r>
            <a:endParaRPr lang="en-US" altLang="ko-KR" sz="1600" dirty="0"/>
          </a:p>
          <a:p>
            <a:pPr algn="ctr"/>
            <a:r>
              <a:rPr lang="ko-KR" altLang="en-US" sz="1600" dirty="0"/>
              <a:t>랜덤생성</a:t>
            </a:r>
          </a:p>
        </p:txBody>
      </p:sp>
      <p:cxnSp>
        <p:nvCxnSpPr>
          <p:cNvPr id="102" name="연결선: 꺾임 101"/>
          <p:cNvCxnSpPr/>
          <p:nvPr/>
        </p:nvCxnSpPr>
        <p:spPr>
          <a:xfrm rot="5400000">
            <a:off x="9488640" y="2183294"/>
            <a:ext cx="2675470" cy="916377"/>
          </a:xfrm>
          <a:prstGeom prst="bentConnector3">
            <a:avLst>
              <a:gd name="adj1" fmla="val 53107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/>
          <p:cNvSpPr/>
          <p:nvPr/>
        </p:nvSpPr>
        <p:spPr>
          <a:xfrm>
            <a:off x="10753344" y="682752"/>
            <a:ext cx="1024127" cy="61546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멤버창</a:t>
            </a:r>
            <a:endParaRPr lang="ko-KR" altLang="en-US" sz="1600" dirty="0"/>
          </a:p>
        </p:txBody>
      </p:sp>
      <p:sp>
        <p:nvSpPr>
          <p:cNvPr id="37" name="직사각형 36"/>
          <p:cNvSpPr/>
          <p:nvPr/>
        </p:nvSpPr>
        <p:spPr>
          <a:xfrm>
            <a:off x="9477561" y="2099080"/>
            <a:ext cx="1565113" cy="908226"/>
          </a:xfrm>
          <a:prstGeom prst="rect">
            <a:avLst/>
          </a:prstGeom>
          <a:noFill/>
          <a:ln w="63500"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  <p:cxnSp>
        <p:nvCxnSpPr>
          <p:cNvPr id="43" name="연결선: 꺾임 42"/>
          <p:cNvCxnSpPr/>
          <p:nvPr/>
        </p:nvCxnSpPr>
        <p:spPr>
          <a:xfrm rot="16200000" flipH="1">
            <a:off x="10494990" y="6187725"/>
            <a:ext cx="549388" cy="252903"/>
          </a:xfrm>
          <a:prstGeom prst="bentConnector4">
            <a:avLst>
              <a:gd name="adj1" fmla="val 99610"/>
              <a:gd name="adj2" fmla="val 19039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10964793" y="6335067"/>
            <a:ext cx="900351" cy="42636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귓속말</a:t>
            </a:r>
          </a:p>
        </p:txBody>
      </p:sp>
      <p:sp>
        <p:nvSpPr>
          <p:cNvPr id="47" name="타원 46"/>
          <p:cNvSpPr/>
          <p:nvPr/>
        </p:nvSpPr>
        <p:spPr>
          <a:xfrm>
            <a:off x="10624609" y="5952015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0" name="직사각형 39"/>
          <p:cNvSpPr/>
          <p:nvPr/>
        </p:nvSpPr>
        <p:spPr>
          <a:xfrm>
            <a:off x="3292330" y="2581487"/>
            <a:ext cx="5765412" cy="2219212"/>
          </a:xfrm>
          <a:prstGeom prst="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n-ea"/>
              </a:rPr>
              <a:t>&lt;</a:t>
            </a:r>
            <a:r>
              <a:rPr lang="ko-KR" altLang="en-US" sz="1600" b="1" dirty="0">
                <a:latin typeface="+mn-ea"/>
              </a:rPr>
              <a:t>타이머</a:t>
            </a:r>
            <a:r>
              <a:rPr lang="en-US" altLang="ko-KR" sz="1600" b="1" dirty="0">
                <a:latin typeface="+mn-ea"/>
              </a:rPr>
              <a:t>&gt;</a:t>
            </a:r>
          </a:p>
          <a:p>
            <a:pPr algn="ctr"/>
            <a:endParaRPr lang="en-US" altLang="ko-KR" sz="1600" b="1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낮</a:t>
            </a:r>
            <a:r>
              <a:rPr lang="en-US" altLang="ko-KR" sz="1600" dirty="0">
                <a:latin typeface="+mn-ea"/>
              </a:rPr>
              <a:t> Time</a:t>
            </a:r>
            <a:r>
              <a:rPr lang="ko-KR" altLang="en-US" sz="1600" dirty="0">
                <a:latin typeface="+mn-ea"/>
              </a:rPr>
              <a:t>과 밤</a:t>
            </a:r>
            <a:r>
              <a:rPr lang="en-US" altLang="ko-KR" sz="1600" dirty="0">
                <a:latin typeface="+mn-ea"/>
              </a:rPr>
              <a:t>Time</a:t>
            </a:r>
            <a:r>
              <a:rPr lang="ko-KR" altLang="en-US" sz="1600" dirty="0">
                <a:latin typeface="+mn-ea"/>
              </a:rPr>
              <a:t>의 남은 시간을 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모든 사용자들에게 보여준다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2635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36" name="그림 35" descr="nmk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4771" y="1876123"/>
            <a:ext cx="7068537" cy="4324954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17463" y="866440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Game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Play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6" name="타원 5"/>
          <p:cNvSpPr/>
          <p:nvPr/>
        </p:nvSpPr>
        <p:spPr>
          <a:xfrm>
            <a:off x="10212454" y="545987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2" name="타원 21"/>
          <p:cNvSpPr/>
          <p:nvPr/>
        </p:nvSpPr>
        <p:spPr>
          <a:xfrm>
            <a:off x="10307782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4" name="타원 23"/>
          <p:cNvSpPr/>
          <p:nvPr/>
        </p:nvSpPr>
        <p:spPr>
          <a:xfrm>
            <a:off x="10305640" y="247976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5" name="타원 24"/>
          <p:cNvSpPr/>
          <p:nvPr/>
        </p:nvSpPr>
        <p:spPr>
          <a:xfrm>
            <a:off x="7013872" y="219217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7" name="타원 26"/>
          <p:cNvSpPr/>
          <p:nvPr/>
        </p:nvSpPr>
        <p:spPr>
          <a:xfrm>
            <a:off x="7716657" y="39698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8" name="타원 27"/>
          <p:cNvSpPr/>
          <p:nvPr/>
        </p:nvSpPr>
        <p:spPr>
          <a:xfrm>
            <a:off x="7348522" y="596853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9" name="타원 28"/>
          <p:cNvSpPr/>
          <p:nvPr/>
        </p:nvSpPr>
        <p:spPr>
          <a:xfrm>
            <a:off x="5187212" y="1949570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0" name="타원 29"/>
          <p:cNvSpPr/>
          <p:nvPr/>
        </p:nvSpPr>
        <p:spPr>
          <a:xfrm>
            <a:off x="9474204" y="296407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31" name="타원 30"/>
          <p:cNvSpPr/>
          <p:nvPr/>
        </p:nvSpPr>
        <p:spPr>
          <a:xfrm>
            <a:off x="4830161" y="5651421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38" name="연결선: 꺾임 37"/>
          <p:cNvCxnSpPr>
            <a:endCxn id="41" idx="3"/>
          </p:cNvCxnSpPr>
          <p:nvPr/>
        </p:nvCxnSpPr>
        <p:spPr>
          <a:xfrm rot="16200000" flipV="1">
            <a:off x="9288401" y="1495719"/>
            <a:ext cx="1882410" cy="247406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9131808" y="515186"/>
            <a:ext cx="974095" cy="326062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타이머</a:t>
            </a:r>
          </a:p>
        </p:txBody>
      </p:sp>
      <p:cxnSp>
        <p:nvCxnSpPr>
          <p:cNvPr id="45" name="연결선: 꺾임 44"/>
          <p:cNvCxnSpPr/>
          <p:nvPr/>
        </p:nvCxnSpPr>
        <p:spPr>
          <a:xfrm rot="16200000" flipV="1">
            <a:off x="8615704" y="2089779"/>
            <a:ext cx="1608958" cy="247406"/>
          </a:xfrm>
          <a:prstGeom prst="bentConnector3">
            <a:avLst>
              <a:gd name="adj1" fmla="val 99451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/>
          <p:cNvSpPr/>
          <p:nvPr/>
        </p:nvSpPr>
        <p:spPr>
          <a:xfrm>
            <a:off x="8144257" y="1036321"/>
            <a:ext cx="1152224" cy="658368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대화창</a:t>
            </a:r>
            <a:endParaRPr lang="en-US" altLang="ko-KR" sz="1600" dirty="0"/>
          </a:p>
          <a:p>
            <a:pPr algn="ctr"/>
            <a:r>
              <a:rPr lang="ko-KR" altLang="en-US" sz="1600" dirty="0"/>
              <a:t> 스크롤</a:t>
            </a:r>
          </a:p>
        </p:txBody>
      </p:sp>
      <p:cxnSp>
        <p:nvCxnSpPr>
          <p:cNvPr id="49" name="연결선: 꺾임 48"/>
          <p:cNvCxnSpPr/>
          <p:nvPr/>
        </p:nvCxnSpPr>
        <p:spPr>
          <a:xfrm rot="16200000" flipV="1">
            <a:off x="6550618" y="1765510"/>
            <a:ext cx="857854" cy="191039"/>
          </a:xfrm>
          <a:prstGeom prst="bentConnector3">
            <a:avLst>
              <a:gd name="adj1" fmla="val 99835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5839968" y="1133856"/>
            <a:ext cx="1075573" cy="54864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공지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사항창</a:t>
            </a:r>
            <a:endParaRPr lang="ko-KR" altLang="en-US" sz="1600" dirty="0"/>
          </a:p>
        </p:txBody>
      </p:sp>
      <p:cxnSp>
        <p:nvCxnSpPr>
          <p:cNvPr id="54" name="연결선: 꺾임 53"/>
          <p:cNvCxnSpPr/>
          <p:nvPr/>
        </p:nvCxnSpPr>
        <p:spPr>
          <a:xfrm rot="10800000" flipV="1">
            <a:off x="2999932" y="2001923"/>
            <a:ext cx="2249570" cy="722045"/>
          </a:xfrm>
          <a:prstGeom prst="bentConnector3">
            <a:avLst>
              <a:gd name="adj1" fmla="val 4736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/>
          <p:cNvSpPr/>
          <p:nvPr/>
        </p:nvSpPr>
        <p:spPr>
          <a:xfrm>
            <a:off x="2763215" y="2559038"/>
            <a:ext cx="1004113" cy="35485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시스템창</a:t>
            </a:r>
            <a:endParaRPr lang="ko-KR" altLang="en-US" sz="1600" dirty="0"/>
          </a:p>
        </p:txBody>
      </p:sp>
      <p:cxnSp>
        <p:nvCxnSpPr>
          <p:cNvPr id="67" name="연결선: 꺾임 66"/>
          <p:cNvCxnSpPr/>
          <p:nvPr/>
        </p:nvCxnSpPr>
        <p:spPr>
          <a:xfrm rot="10800000" flipV="1">
            <a:off x="3657600" y="4028980"/>
            <a:ext cx="4114234" cy="445484"/>
          </a:xfrm>
          <a:prstGeom prst="bentConnector3">
            <a:avLst>
              <a:gd name="adj1" fmla="val 65113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/>
          <p:cNvSpPr/>
          <p:nvPr/>
        </p:nvSpPr>
        <p:spPr>
          <a:xfrm>
            <a:off x="2852928" y="4315644"/>
            <a:ext cx="975359" cy="34170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채팅창</a:t>
            </a:r>
            <a:endParaRPr lang="ko-KR" altLang="en-US" sz="1600" dirty="0"/>
          </a:p>
        </p:txBody>
      </p:sp>
      <p:cxnSp>
        <p:nvCxnSpPr>
          <p:cNvPr id="73" name="연결선: 꺾임 72"/>
          <p:cNvCxnSpPr/>
          <p:nvPr/>
        </p:nvCxnSpPr>
        <p:spPr>
          <a:xfrm rot="10800000" flipV="1">
            <a:off x="5449824" y="6039482"/>
            <a:ext cx="1898698" cy="288165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직사각형 73"/>
          <p:cNvSpPr/>
          <p:nvPr/>
        </p:nvSpPr>
        <p:spPr>
          <a:xfrm>
            <a:off x="4687290" y="6047232"/>
            <a:ext cx="1079526" cy="52022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 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입력창</a:t>
            </a:r>
            <a:endParaRPr lang="ko-KR" altLang="en-US" sz="1600" dirty="0"/>
          </a:p>
        </p:txBody>
      </p:sp>
      <p:cxnSp>
        <p:nvCxnSpPr>
          <p:cNvPr id="78" name="연결선: 꺾임 77"/>
          <p:cNvCxnSpPr>
            <a:stCxn id="79" idx="2"/>
          </p:cNvCxnSpPr>
          <p:nvPr/>
        </p:nvCxnSpPr>
        <p:spPr>
          <a:xfrm rot="5400000">
            <a:off x="10665725" y="4579945"/>
            <a:ext cx="491877" cy="1407554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/>
          <p:cNvSpPr/>
          <p:nvPr/>
        </p:nvSpPr>
        <p:spPr>
          <a:xfrm>
            <a:off x="11237500" y="4452568"/>
            <a:ext cx="755879" cy="58521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투표 버튼</a:t>
            </a:r>
          </a:p>
        </p:txBody>
      </p:sp>
      <p:sp>
        <p:nvSpPr>
          <p:cNvPr id="84" name="타원 83"/>
          <p:cNvSpPr/>
          <p:nvPr/>
        </p:nvSpPr>
        <p:spPr>
          <a:xfrm>
            <a:off x="9937588" y="6000904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85" name="연결선: 꺾임 84"/>
          <p:cNvCxnSpPr>
            <a:endCxn id="86" idx="3"/>
          </p:cNvCxnSpPr>
          <p:nvPr/>
        </p:nvCxnSpPr>
        <p:spPr>
          <a:xfrm rot="10800000" flipV="1">
            <a:off x="8879786" y="6066312"/>
            <a:ext cx="1099247" cy="433980"/>
          </a:xfrm>
          <a:prstGeom prst="bentConnector3">
            <a:avLst>
              <a:gd name="adj1" fmla="val 292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직사각형 85"/>
          <p:cNvSpPr/>
          <p:nvPr/>
        </p:nvSpPr>
        <p:spPr>
          <a:xfrm>
            <a:off x="8099498" y="6213780"/>
            <a:ext cx="780287" cy="57302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입력 버튼</a:t>
            </a:r>
          </a:p>
        </p:txBody>
      </p:sp>
      <p:cxnSp>
        <p:nvCxnSpPr>
          <p:cNvPr id="92" name="연결선: 꺾임 91"/>
          <p:cNvCxnSpPr>
            <a:stCxn id="31" idx="2"/>
          </p:cNvCxnSpPr>
          <p:nvPr/>
        </p:nvCxnSpPr>
        <p:spPr>
          <a:xfrm rot="10800000" flipV="1">
            <a:off x="3523489" y="5700310"/>
            <a:ext cx="1306673" cy="322538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직사각형 92"/>
          <p:cNvSpPr/>
          <p:nvPr/>
        </p:nvSpPr>
        <p:spPr>
          <a:xfrm>
            <a:off x="2584704" y="5742432"/>
            <a:ext cx="1238405" cy="54404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마피아</a:t>
            </a:r>
            <a:endParaRPr lang="en-US" altLang="ko-KR" sz="1600" dirty="0"/>
          </a:p>
          <a:p>
            <a:pPr algn="ctr"/>
            <a:r>
              <a:rPr lang="ko-KR" altLang="en-US" sz="1600" dirty="0"/>
              <a:t>랜덤생성</a:t>
            </a:r>
          </a:p>
        </p:txBody>
      </p:sp>
      <p:cxnSp>
        <p:nvCxnSpPr>
          <p:cNvPr id="102" name="연결선: 꺾임 101"/>
          <p:cNvCxnSpPr/>
          <p:nvPr/>
        </p:nvCxnSpPr>
        <p:spPr>
          <a:xfrm rot="5400000">
            <a:off x="9488640" y="2183294"/>
            <a:ext cx="2675470" cy="916377"/>
          </a:xfrm>
          <a:prstGeom prst="bentConnector3">
            <a:avLst>
              <a:gd name="adj1" fmla="val 53107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직사각형 102"/>
          <p:cNvSpPr/>
          <p:nvPr/>
        </p:nvSpPr>
        <p:spPr>
          <a:xfrm>
            <a:off x="10753344" y="682752"/>
            <a:ext cx="1024127" cy="61546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채팅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멤버창</a:t>
            </a:r>
            <a:endParaRPr lang="ko-KR" altLang="en-US" sz="1600" dirty="0"/>
          </a:p>
        </p:txBody>
      </p:sp>
      <p:sp>
        <p:nvSpPr>
          <p:cNvPr id="37" name="직사각형 36"/>
          <p:cNvSpPr/>
          <p:nvPr/>
        </p:nvSpPr>
        <p:spPr>
          <a:xfrm>
            <a:off x="9629987" y="4631677"/>
            <a:ext cx="1383290" cy="1310432"/>
          </a:xfrm>
          <a:prstGeom prst="rect">
            <a:avLst/>
          </a:prstGeom>
          <a:noFill/>
          <a:ln w="63500"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  <p:cxnSp>
        <p:nvCxnSpPr>
          <p:cNvPr id="43" name="연결선: 꺾임 42"/>
          <p:cNvCxnSpPr/>
          <p:nvPr/>
        </p:nvCxnSpPr>
        <p:spPr>
          <a:xfrm rot="16200000" flipH="1">
            <a:off x="10494990" y="6187725"/>
            <a:ext cx="549388" cy="252903"/>
          </a:xfrm>
          <a:prstGeom prst="bentConnector4">
            <a:avLst>
              <a:gd name="adj1" fmla="val 99610"/>
              <a:gd name="adj2" fmla="val 19039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/>
          <p:cNvSpPr/>
          <p:nvPr/>
        </p:nvSpPr>
        <p:spPr>
          <a:xfrm>
            <a:off x="10964793" y="6335067"/>
            <a:ext cx="900351" cy="42636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귓속말</a:t>
            </a:r>
          </a:p>
        </p:txBody>
      </p:sp>
      <p:sp>
        <p:nvSpPr>
          <p:cNvPr id="47" name="타원 46"/>
          <p:cNvSpPr/>
          <p:nvPr/>
        </p:nvSpPr>
        <p:spPr>
          <a:xfrm>
            <a:off x="10624609" y="5952015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40" name="직사각형 39"/>
          <p:cNvSpPr/>
          <p:nvPr/>
        </p:nvSpPr>
        <p:spPr>
          <a:xfrm>
            <a:off x="3352156" y="3273980"/>
            <a:ext cx="5765412" cy="2219212"/>
          </a:xfrm>
          <a:prstGeom prst="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n-ea"/>
              </a:rPr>
              <a:t>&lt;</a:t>
            </a:r>
            <a:r>
              <a:rPr lang="ko-KR" altLang="en-US" sz="1600" b="1" dirty="0">
                <a:latin typeface="+mn-ea"/>
              </a:rPr>
              <a:t>투표 버튼</a:t>
            </a:r>
            <a:r>
              <a:rPr lang="en-US" altLang="ko-KR" sz="1600" b="1" dirty="0">
                <a:latin typeface="+mn-ea"/>
              </a:rPr>
              <a:t>&gt;</a:t>
            </a:r>
          </a:p>
          <a:p>
            <a:pPr algn="ctr"/>
            <a:endParaRPr lang="en-US" altLang="ko-KR" sz="1600" b="1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낮 </a:t>
            </a:r>
            <a:r>
              <a:rPr lang="en-US" altLang="ko-KR" sz="1600" dirty="0">
                <a:latin typeface="+mn-ea"/>
              </a:rPr>
              <a:t>Time</a:t>
            </a:r>
            <a:r>
              <a:rPr lang="ko-KR" altLang="en-US" sz="1600" dirty="0">
                <a:latin typeface="+mn-ea"/>
              </a:rPr>
              <a:t>과 밤 </a:t>
            </a:r>
            <a:r>
              <a:rPr lang="en-US" altLang="ko-KR" sz="1600" dirty="0">
                <a:latin typeface="+mn-ea"/>
              </a:rPr>
              <a:t>Time </a:t>
            </a:r>
            <a:r>
              <a:rPr lang="ko-KR" altLang="en-US" sz="1600" dirty="0">
                <a:latin typeface="+mn-ea"/>
              </a:rPr>
              <a:t>에 게임 참여자들이 죽일 사람을</a:t>
            </a:r>
            <a:endParaRPr lang="en-US" altLang="ko-KR" sz="1600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선정하기 위해 투표를 도와주는 버튼이다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504984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17463" y="866440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Game</a:t>
            </a: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Play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pic>
        <p:nvPicPr>
          <p:cNvPr id="42" name="그림 41" descr="nmk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024771" y="1876123"/>
            <a:ext cx="7068537" cy="4324954"/>
          </a:xfrm>
          <a:prstGeom prst="rect">
            <a:avLst/>
          </a:prstGeom>
        </p:spPr>
      </p:pic>
      <p:sp>
        <p:nvSpPr>
          <p:cNvPr id="48" name="직사각형 47"/>
          <p:cNvSpPr/>
          <p:nvPr/>
        </p:nvSpPr>
        <p:spPr>
          <a:xfrm>
            <a:off x="5877242" y="866440"/>
            <a:ext cx="5765412" cy="2219212"/>
          </a:xfrm>
          <a:prstGeom prst="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n-ea"/>
              </a:rPr>
              <a:t>&lt;</a:t>
            </a:r>
            <a:r>
              <a:rPr lang="ko-KR" altLang="en-US" sz="1600" b="1" dirty="0" err="1">
                <a:latin typeface="+mn-ea"/>
              </a:rPr>
              <a:t>결과창</a:t>
            </a:r>
            <a:r>
              <a:rPr lang="en-US" altLang="ko-KR" sz="1600" b="1" dirty="0">
                <a:latin typeface="+mn-ea"/>
              </a:rPr>
              <a:t>&gt;</a:t>
            </a:r>
          </a:p>
          <a:p>
            <a:pPr algn="ctr"/>
            <a:endParaRPr lang="en-US" altLang="ko-KR" sz="1600" b="1" dirty="0">
              <a:latin typeface="+mn-ea"/>
            </a:endParaRPr>
          </a:p>
          <a:p>
            <a:pPr algn="ctr"/>
            <a:r>
              <a:rPr lang="ko-KR" altLang="en-US" sz="1600" b="1" dirty="0">
                <a:solidFill>
                  <a:schemeClr val="bg1"/>
                </a:solidFill>
                <a:latin typeface="+mn-ea"/>
              </a:rPr>
              <a:t>게임이 끝나면 자동적으로 게임의 승패를 알려준다</a:t>
            </a:r>
            <a:r>
              <a:rPr lang="en-US" altLang="ko-KR" sz="1600" b="1" dirty="0">
                <a:solidFill>
                  <a:schemeClr val="bg1"/>
                </a:solidFill>
                <a:latin typeface="+mn-ea"/>
              </a:rPr>
              <a:t>.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539" y="2203227"/>
            <a:ext cx="2867025" cy="207645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121" y="3649644"/>
            <a:ext cx="2828925" cy="208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672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809999" y="0"/>
            <a:ext cx="457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388466" y="274151"/>
            <a:ext cx="334191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목</a:t>
            </a:r>
            <a:r>
              <a:rPr lang="ko-KR" altLang="en-US" sz="6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차</a:t>
            </a:r>
            <a:endParaRPr lang="en-US" altLang="ko-KR" sz="6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  <a:p>
            <a:pPr algn="ctr"/>
            <a:endParaRPr lang="en-US" altLang="ko-KR" sz="28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en-US" altLang="ko-KR" sz="28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1. </a:t>
            </a:r>
            <a:r>
              <a:rPr lang="ko-KR" altLang="en-US" sz="28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개요 </a:t>
            </a:r>
            <a:endParaRPr lang="en-US" altLang="ko-KR" sz="28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  <a:p>
            <a:pPr algn="ctr"/>
            <a:endParaRPr lang="en-US" altLang="ko-KR" sz="1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en-US" altLang="ko-KR" sz="28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2. </a:t>
            </a:r>
            <a:r>
              <a:rPr lang="en-US" altLang="ko-KR" sz="28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Flow Chart</a:t>
            </a:r>
          </a:p>
          <a:p>
            <a:pPr algn="ctr"/>
            <a:r>
              <a:rPr lang="en-US" altLang="ko-KR" sz="1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 </a:t>
            </a:r>
          </a:p>
          <a:p>
            <a:pPr algn="ctr"/>
            <a:r>
              <a:rPr lang="en-US" altLang="ko-KR" sz="28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3. </a:t>
            </a:r>
            <a:r>
              <a:rPr lang="en-US" altLang="ko-KR" sz="28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Program game?</a:t>
            </a:r>
          </a:p>
          <a:p>
            <a:pPr algn="ctr"/>
            <a:endParaRPr lang="en-US" altLang="ko-KR" sz="1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en-US" altLang="ko-KR" sz="28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4. </a:t>
            </a:r>
            <a:r>
              <a:rPr lang="ko-KR" altLang="en-US" sz="28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클래스 구조</a:t>
            </a:r>
            <a:r>
              <a:rPr lang="en-US" altLang="ko-KR" sz="28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 </a:t>
            </a:r>
          </a:p>
          <a:p>
            <a:pPr algn="ctr"/>
            <a:endParaRPr lang="en-US" altLang="ko-KR" sz="1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en-US" altLang="ko-KR" sz="28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5. </a:t>
            </a:r>
            <a:r>
              <a:rPr lang="ko-KR" altLang="en-US" sz="28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시연 </a:t>
            </a:r>
            <a:endParaRPr lang="en-US" altLang="ko-KR" sz="28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  <a:p>
            <a:pPr algn="ctr"/>
            <a:endParaRPr lang="en-US" altLang="ko-KR" sz="1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en-US" altLang="ko-KR" sz="28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6. </a:t>
            </a:r>
            <a:r>
              <a:rPr lang="en-US" altLang="ko-KR" sz="28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Q&amp;A  </a:t>
            </a:r>
          </a:p>
          <a:p>
            <a:pPr algn="ctr"/>
            <a:endParaRPr lang="en-US" altLang="ko-KR" sz="24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V="1">
            <a:off x="4443265" y="1461753"/>
            <a:ext cx="3348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4211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4"/>
            <a:ext cx="12192000" cy="6904683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096604" y="863938"/>
            <a:ext cx="14045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Server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Packqage</a:t>
            </a:r>
            <a:endParaRPr lang="en-US" altLang="ko-KR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550" y="2724150"/>
            <a:ext cx="1003935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2"/>
                </a:solidFill>
              </a:rPr>
              <a:t>&lt;Pro Server&gt;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본 프로그램의 서버역할을 하는 클래스로서 모든 클라이언트의 </a:t>
            </a:r>
            <a:r>
              <a:rPr lang="en-US" altLang="ko-KR" sz="2000" dirty="0">
                <a:solidFill>
                  <a:schemeClr val="bg1"/>
                </a:solidFill>
              </a:rPr>
              <a:t>TCP</a:t>
            </a:r>
            <a:r>
              <a:rPr lang="ko-KR" altLang="en-US" sz="2000" dirty="0">
                <a:solidFill>
                  <a:schemeClr val="bg1"/>
                </a:solidFill>
              </a:rPr>
              <a:t>요청을 받아 소켓 객체 생성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r>
              <a:rPr lang="en-US" altLang="ko-KR" sz="3200" dirty="0">
                <a:solidFill>
                  <a:schemeClr val="accent2"/>
                </a:solidFill>
              </a:rPr>
              <a:t>&lt;</a:t>
            </a:r>
            <a:r>
              <a:rPr lang="en-US" altLang="ko-KR" sz="3200" dirty="0" err="1">
                <a:solidFill>
                  <a:schemeClr val="accent2"/>
                </a:solidFill>
              </a:rPr>
              <a:t>ProServerThread</a:t>
            </a:r>
            <a:r>
              <a:rPr lang="en-US" altLang="ko-KR" sz="3200" dirty="0">
                <a:solidFill>
                  <a:schemeClr val="accent2"/>
                </a:solidFill>
              </a:rPr>
              <a:t>&gt;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클라이언트들의 소켓 객체를 유지하기 위한 클래스이다</a:t>
            </a:r>
            <a:r>
              <a:rPr lang="en-US" altLang="ko-KR" sz="2000" dirty="0">
                <a:solidFill>
                  <a:schemeClr val="bg1"/>
                </a:solidFill>
              </a:rPr>
              <a:t>. 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이 클래스는 </a:t>
            </a:r>
            <a:r>
              <a:rPr lang="en-US" altLang="ko-KR" sz="2000" dirty="0" err="1">
                <a:solidFill>
                  <a:schemeClr val="bg1"/>
                </a:solidFill>
              </a:rPr>
              <a:t>ProServer</a:t>
            </a:r>
            <a:r>
              <a:rPr lang="ko-KR" altLang="en-US" sz="2000" dirty="0">
                <a:solidFill>
                  <a:schemeClr val="bg1"/>
                </a:solidFill>
              </a:rPr>
              <a:t>에 있는 컬렉션을 가지고 다른 클라이언트에게 메시지를 보내 줄 수 있다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46606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4"/>
            <a:ext cx="12192000" cy="6904683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17463" y="866440"/>
            <a:ext cx="14045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Client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Packqage</a:t>
            </a:r>
            <a:endParaRPr lang="en-US" altLang="ko-KR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76325" y="2445369"/>
            <a:ext cx="1003935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2"/>
                </a:solidFill>
              </a:rPr>
              <a:t>&lt;Game Timer&gt;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클라이언트 창에 시간을 표시해주는 클래스이다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3200" dirty="0">
                <a:solidFill>
                  <a:schemeClr val="accent2"/>
                </a:solidFill>
              </a:rPr>
              <a:t>&lt;</a:t>
            </a:r>
            <a:r>
              <a:rPr lang="en-US" altLang="ko-KR" sz="3200" dirty="0" err="1">
                <a:solidFill>
                  <a:schemeClr val="accent2"/>
                </a:solidFill>
              </a:rPr>
              <a:t>MainUI</a:t>
            </a:r>
            <a:r>
              <a:rPr lang="en-US" altLang="ko-KR" sz="3200" dirty="0">
                <a:solidFill>
                  <a:schemeClr val="accent2"/>
                </a:solidFill>
              </a:rPr>
              <a:t>&gt;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클라이언트 클래스로서 서버에 메시지를 보낸다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2000" dirty="0">
                <a:solidFill>
                  <a:schemeClr val="bg1"/>
                </a:solidFill>
              </a:rPr>
              <a:t>- </a:t>
            </a:r>
            <a:r>
              <a:rPr lang="ko-KR" altLang="en-US" sz="2000" dirty="0">
                <a:solidFill>
                  <a:schemeClr val="bg1"/>
                </a:solidFill>
              </a:rPr>
              <a:t>이벤트처리</a:t>
            </a:r>
            <a:endParaRPr lang="en-US" altLang="ko-KR" sz="2000" dirty="0">
              <a:solidFill>
                <a:schemeClr val="bg1"/>
              </a:solidFill>
            </a:endParaRPr>
          </a:p>
          <a:p>
            <a:endParaRPr lang="en-US" altLang="ko-KR" sz="2000" dirty="0">
              <a:solidFill>
                <a:schemeClr val="bg1"/>
              </a:solidFill>
            </a:endParaRPr>
          </a:p>
          <a:p>
            <a:r>
              <a:rPr lang="en-US" altLang="ko-KR" sz="3200" dirty="0">
                <a:solidFill>
                  <a:schemeClr val="accent2"/>
                </a:solidFill>
              </a:rPr>
              <a:t>&lt;</a:t>
            </a:r>
            <a:r>
              <a:rPr lang="en-US" altLang="ko-KR" sz="3200" dirty="0" err="1">
                <a:solidFill>
                  <a:schemeClr val="accent2"/>
                </a:solidFill>
              </a:rPr>
              <a:t>MainUIThread</a:t>
            </a:r>
            <a:r>
              <a:rPr lang="en-US" altLang="ko-KR" sz="3200" dirty="0">
                <a:solidFill>
                  <a:schemeClr val="accent2"/>
                </a:solidFill>
              </a:rPr>
              <a:t>&gt;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다른 클라이언트의 메시지를 받기위한 클래스이다</a:t>
            </a:r>
            <a:r>
              <a:rPr lang="en-US" altLang="ko-KR" sz="20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152210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직사각형 107"/>
          <p:cNvSpPr/>
          <p:nvPr/>
        </p:nvSpPr>
        <p:spPr>
          <a:xfrm>
            <a:off x="0" y="-46684"/>
            <a:ext cx="12192000" cy="6904683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717463" y="866440"/>
            <a:ext cx="140455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Utility</a:t>
            </a:r>
          </a:p>
          <a:p>
            <a:r>
              <a:rPr lang="en-US" altLang="ko-KR" sz="2000" dirty="0" err="1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Packqage</a:t>
            </a:r>
            <a:endParaRPr lang="en-US" altLang="ko-KR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550" y="2724150"/>
            <a:ext cx="1003935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accent2"/>
                </a:solidFill>
              </a:rPr>
              <a:t>&lt;Game Frame&gt;</a:t>
            </a:r>
          </a:p>
          <a:p>
            <a:r>
              <a:rPr lang="ko-KR" altLang="en-US" sz="2000" dirty="0">
                <a:solidFill>
                  <a:schemeClr val="bg1"/>
                </a:solidFill>
              </a:rPr>
              <a:t>클라이언트 창의 그래픽 요소가 들어있는 클래스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9450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9093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4195414" y="2865909"/>
            <a:ext cx="3801173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66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시 </a:t>
            </a:r>
            <a:r>
              <a:rPr lang="ko-KR" altLang="en-US" sz="6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연</a:t>
            </a:r>
            <a:endParaRPr lang="en-US" altLang="ko-KR" sz="6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3" name="왼쪽 대괄호 2"/>
          <p:cNvSpPr/>
          <p:nvPr/>
        </p:nvSpPr>
        <p:spPr>
          <a:xfrm>
            <a:off x="3657716" y="2865910"/>
            <a:ext cx="210480" cy="1165921"/>
          </a:xfrm>
          <a:prstGeom prst="leftBracket">
            <a:avLst>
              <a:gd name="adj" fmla="val 0"/>
            </a:avLst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7" name="왼쪽 대괄호 6"/>
          <p:cNvSpPr/>
          <p:nvPr/>
        </p:nvSpPr>
        <p:spPr>
          <a:xfrm flipH="1">
            <a:off x="8323803" y="2807985"/>
            <a:ext cx="210480" cy="1165921"/>
          </a:xfrm>
          <a:prstGeom prst="leftBracket">
            <a:avLst>
              <a:gd name="adj" fmla="val 0"/>
            </a:avLst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03860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-9093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4195414" y="2865909"/>
            <a:ext cx="3801173" cy="110799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6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Q</a:t>
            </a:r>
            <a:r>
              <a:rPr lang="en-US" altLang="ko-KR" sz="6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&amp;</a:t>
            </a:r>
            <a:r>
              <a:rPr lang="en-US" altLang="ko-KR" sz="66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A</a:t>
            </a:r>
          </a:p>
        </p:txBody>
      </p:sp>
      <p:sp>
        <p:nvSpPr>
          <p:cNvPr id="3" name="왼쪽 대괄호 2"/>
          <p:cNvSpPr/>
          <p:nvPr/>
        </p:nvSpPr>
        <p:spPr>
          <a:xfrm>
            <a:off x="3657716" y="2865910"/>
            <a:ext cx="210480" cy="1165921"/>
          </a:xfrm>
          <a:prstGeom prst="leftBracket">
            <a:avLst>
              <a:gd name="adj" fmla="val 0"/>
            </a:avLst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7" name="왼쪽 대괄호 6"/>
          <p:cNvSpPr/>
          <p:nvPr/>
        </p:nvSpPr>
        <p:spPr>
          <a:xfrm flipH="1">
            <a:off x="8323803" y="2807985"/>
            <a:ext cx="210480" cy="1165921"/>
          </a:xfrm>
          <a:prstGeom prst="leftBracket">
            <a:avLst>
              <a:gd name="adj" fmla="val 0"/>
            </a:avLst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7203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-9093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11" name="TextBox 10"/>
          <p:cNvSpPr txBox="1"/>
          <p:nvPr/>
        </p:nvSpPr>
        <p:spPr>
          <a:xfrm>
            <a:off x="4195414" y="2958242"/>
            <a:ext cx="38011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T</a:t>
            </a:r>
            <a:r>
              <a:rPr lang="en-US" altLang="ko-KR" sz="5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hank you</a:t>
            </a:r>
          </a:p>
        </p:txBody>
      </p:sp>
      <p:sp>
        <p:nvSpPr>
          <p:cNvPr id="3" name="왼쪽 대괄호 2"/>
          <p:cNvSpPr/>
          <p:nvPr/>
        </p:nvSpPr>
        <p:spPr>
          <a:xfrm>
            <a:off x="3657716" y="2865910"/>
            <a:ext cx="210480" cy="1165921"/>
          </a:xfrm>
          <a:prstGeom prst="leftBracket">
            <a:avLst>
              <a:gd name="adj" fmla="val 0"/>
            </a:avLst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7" name="왼쪽 대괄호 6"/>
          <p:cNvSpPr/>
          <p:nvPr/>
        </p:nvSpPr>
        <p:spPr>
          <a:xfrm flipH="1">
            <a:off x="8323803" y="2807985"/>
            <a:ext cx="210480" cy="1165921"/>
          </a:xfrm>
          <a:prstGeom prst="leftBracket">
            <a:avLst>
              <a:gd name="adj" fmla="val 0"/>
            </a:avLst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0174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23320" y="581752"/>
            <a:ext cx="24385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프로그램</a:t>
            </a:r>
            <a:endParaRPr lang="en-US" altLang="ko-KR" sz="5400" dirty="0">
              <a:solidFill>
                <a:schemeClr val="accent2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  <a:p>
            <a:r>
              <a:rPr lang="en-US" altLang="ko-KR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en-US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개</a:t>
            </a:r>
            <a:r>
              <a:rPr lang="ko-KR" altLang="en-US" sz="5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요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61393" y="1109741"/>
            <a:ext cx="2821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프로그램 개요</a:t>
            </a:r>
            <a:endParaRPr lang="en-US" altLang="ko-KR" sz="3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50233" y="2865813"/>
            <a:ext cx="947626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// </a:t>
            </a:r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오프라인에서 놀이로 하던 마피아게임을 온라인으로 </a:t>
            </a:r>
            <a:endParaRPr lang="en-US" altLang="ko-KR" sz="3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</a:t>
            </a:r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구현한다</a:t>
            </a:r>
            <a:r>
              <a:rPr lang="en-US" altLang="ko-KR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endParaRPr lang="en-US" altLang="ko-KR" sz="3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마피아 게임</a:t>
            </a:r>
            <a:r>
              <a:rPr lang="en-US" altLang="ko-KR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?  </a:t>
            </a:r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정보를 가진 소수와</a:t>
            </a:r>
            <a:r>
              <a:rPr lang="ko-KR" altLang="en-US" sz="3200" dirty="0">
                <a:solidFill>
                  <a:srgbClr val="002060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 </a:t>
            </a:r>
            <a:r>
              <a:rPr lang="ko-KR" altLang="en-US" sz="3200" dirty="0">
                <a:solidFill>
                  <a:schemeClr val="accent5">
                    <a:lumMod val="75000"/>
                  </a:schemeClr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3" tooltip="정보격차"/>
              </a:rPr>
              <a:t>정보를 가지지 </a:t>
            </a:r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hlinkClick r:id="rId3" tooltip="정보격차"/>
              </a:rPr>
              <a:t>못한</a:t>
            </a:r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 </a:t>
            </a:r>
            <a:endParaRPr lang="en-US" altLang="ko-KR" sz="3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		    </a:t>
            </a:r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다수의 싸움을 모델로 한 </a:t>
            </a:r>
            <a:r>
              <a:rPr lang="ko-KR" altLang="en-US" sz="3200" dirty="0" err="1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파티용</a:t>
            </a:r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게임이다               </a:t>
            </a:r>
            <a:endParaRPr lang="en-US" altLang="ko-KR" sz="3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1464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23320" y="581752"/>
            <a:ext cx="24385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프로그램</a:t>
            </a:r>
            <a:endParaRPr lang="en-US" altLang="ko-KR" sz="5400" dirty="0">
              <a:solidFill>
                <a:schemeClr val="accent2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  <a:p>
            <a:r>
              <a:rPr lang="en-US" altLang="ko-KR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en-US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개</a:t>
            </a:r>
            <a:r>
              <a:rPr lang="ko-KR" altLang="en-US" sz="5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요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61393" y="1109741"/>
            <a:ext cx="42888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2. </a:t>
            </a:r>
            <a:r>
              <a:rPr lang="ko-KR" altLang="en-US" sz="3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주제 선정 이유</a:t>
            </a:r>
            <a:endParaRPr lang="en-US" altLang="ko-KR" sz="3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50233" y="2865813"/>
            <a:ext cx="947626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3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          </a:t>
            </a:r>
            <a:endParaRPr lang="en-US" altLang="ko-KR" sz="3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57868" y="2336078"/>
            <a:ext cx="9476263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독특한 주제선정을 위해 고민 끝에</a:t>
            </a:r>
            <a:r>
              <a:rPr lang="en-US" altLang="ko-KR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그동안 배운 자바를 활용할 수 있고</a:t>
            </a:r>
            <a:r>
              <a:rPr lang="en-US" altLang="ko-KR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인터넷에 기본적으로</a:t>
            </a:r>
            <a:r>
              <a:rPr lang="en-US" altLang="ko-KR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공개된 코드가 없기에 도전 목표로 적합하다고 생각하였다</a:t>
            </a:r>
            <a:r>
              <a:rPr lang="en-US" altLang="ko-KR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.</a:t>
            </a:r>
          </a:p>
          <a:p>
            <a:r>
              <a:rPr lang="en-US" altLang="ko-KR" sz="26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(</a:t>
            </a:r>
            <a:r>
              <a:rPr lang="ko-KR" altLang="en-US" sz="26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스레드</a:t>
            </a:r>
            <a:r>
              <a:rPr lang="en-US" altLang="ko-KR" sz="26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 </a:t>
            </a:r>
            <a:r>
              <a:rPr lang="ko-KR" altLang="en-US" sz="2600" dirty="0" err="1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제어문</a:t>
            </a:r>
            <a:r>
              <a:rPr lang="ko-KR" altLang="en-US" sz="26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등 다양한 자바프로그래밍을 요구</a:t>
            </a:r>
            <a:r>
              <a:rPr lang="en-US" altLang="ko-KR" sz="26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)</a:t>
            </a:r>
          </a:p>
          <a:p>
            <a:endParaRPr lang="en-US" altLang="ko-KR" sz="3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en-US" altLang="ko-KR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// </a:t>
            </a:r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대화를 통해 진행되는 게임이기에 멀티채팅이 필요하고</a:t>
            </a:r>
            <a:r>
              <a:rPr lang="en-US" altLang="ko-KR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,</a:t>
            </a:r>
          </a:p>
          <a:p>
            <a:r>
              <a:rPr lang="en-US" altLang="ko-KR" sz="2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</a:t>
            </a:r>
            <a:r>
              <a:rPr lang="ko-KR" altLang="en-US" sz="2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게임참여자의 상태정보 </a:t>
            </a:r>
            <a:r>
              <a:rPr lang="en-US" altLang="ko-KR" sz="2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= </a:t>
            </a:r>
            <a:r>
              <a:rPr lang="en-US" altLang="ko-KR" sz="26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Socket, DB </a:t>
            </a:r>
            <a:r>
              <a:rPr lang="ko-KR" altLang="en-US" sz="26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요구</a:t>
            </a:r>
            <a:endParaRPr lang="en-US" altLang="ko-KR" sz="2600" dirty="0">
              <a:solidFill>
                <a:schemeClr val="accent2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  <a:p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        </a:t>
            </a:r>
            <a:endParaRPr lang="en-US" altLang="ko-KR" sz="3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3847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23320" y="581752"/>
            <a:ext cx="24385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프로그램</a:t>
            </a:r>
            <a:endParaRPr lang="en-US" altLang="ko-KR" sz="5400" dirty="0">
              <a:solidFill>
                <a:schemeClr val="accent2"/>
              </a:solidFill>
              <a:latin typeface="휴먼매직체" panose="02030504000101010101" pitchFamily="18" charset="-127"/>
              <a:ea typeface="휴먼매직체" panose="02030504000101010101" pitchFamily="18" charset="-127"/>
              <a:cs typeface="조선일보명조" panose="02030304000000000000" pitchFamily="18" charset="-127"/>
            </a:endParaRPr>
          </a:p>
          <a:p>
            <a:r>
              <a:rPr lang="en-US" altLang="ko-KR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en-US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개</a:t>
            </a:r>
            <a:r>
              <a:rPr lang="ko-KR" altLang="en-US" sz="5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요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61393" y="1109741"/>
            <a:ext cx="28213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3. </a:t>
            </a:r>
            <a:r>
              <a:rPr lang="ko-KR" altLang="en-US" sz="36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벤치마킹</a:t>
            </a:r>
            <a:endParaRPr lang="en-US" altLang="ko-KR" sz="36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50233" y="2625442"/>
            <a:ext cx="94762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전부터 모임 있는 자리에서 즐겨하던 마피아 게임</a:t>
            </a:r>
            <a:endParaRPr lang="en-US" altLang="ko-KR" sz="32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4635" y="3661147"/>
            <a:ext cx="3931861" cy="2655254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4886" y="4105072"/>
            <a:ext cx="1825056" cy="216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7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/>
          <p:cNvSpPr/>
          <p:nvPr/>
        </p:nvSpPr>
        <p:spPr>
          <a:xfrm>
            <a:off x="562866" y="2993594"/>
            <a:ext cx="5507644" cy="265551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4" name="직사각형 3"/>
          <p:cNvSpPr/>
          <p:nvPr/>
        </p:nvSpPr>
        <p:spPr>
          <a:xfrm>
            <a:off x="753965" y="613538"/>
            <a:ext cx="4714752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About</a:t>
            </a:r>
          </a:p>
          <a:p>
            <a:r>
              <a:rPr lang="en-US" altLang="ko-KR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</a:t>
            </a:r>
            <a:r>
              <a:rPr lang="en-US" altLang="ko-KR" sz="5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roject Game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75624" y="3828612"/>
            <a:ext cx="52087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FF0000"/>
                </a:solidFill>
                <a:latin typeface="휴먼매직체" pitchFamily="18" charset="-127"/>
                <a:ea typeface="휴먼매직체" pitchFamily="18" charset="-127"/>
              </a:rPr>
              <a:t>마피아</a:t>
            </a:r>
            <a:r>
              <a:rPr lang="ko-KR" altLang="en-US" sz="4000" dirty="0">
                <a:solidFill>
                  <a:schemeClr val="bg1"/>
                </a:solidFill>
                <a:latin typeface="휴먼매직체" pitchFamily="18" charset="-127"/>
                <a:ea typeface="휴먼매직체" pitchFamily="18" charset="-127"/>
              </a:rPr>
              <a:t> </a:t>
            </a:r>
            <a:r>
              <a:rPr lang="en-US" altLang="ko-KR" sz="4000" dirty="0" err="1">
                <a:solidFill>
                  <a:schemeClr val="bg1"/>
                </a:solidFill>
                <a:latin typeface="휴먼매직체" pitchFamily="18" charset="-127"/>
                <a:ea typeface="휴먼매직체" pitchFamily="18" charset="-127"/>
              </a:rPr>
              <a:t>vs</a:t>
            </a:r>
            <a:r>
              <a:rPr lang="en-US" altLang="ko-KR" sz="4000" dirty="0">
                <a:solidFill>
                  <a:schemeClr val="bg1"/>
                </a:solidFill>
                <a:latin typeface="휴먼매직체" pitchFamily="18" charset="-127"/>
                <a:ea typeface="휴먼매직체" pitchFamily="18" charset="-127"/>
              </a:rPr>
              <a:t> </a:t>
            </a:r>
            <a:r>
              <a:rPr lang="ko-KR" altLang="en-US" sz="4000" dirty="0">
                <a:solidFill>
                  <a:srgbClr val="00B0F0"/>
                </a:solidFill>
                <a:latin typeface="휴먼매직체" pitchFamily="18" charset="-127"/>
                <a:ea typeface="휴먼매직체" pitchFamily="18" charset="-127"/>
              </a:rPr>
              <a:t>시민</a:t>
            </a:r>
            <a:endParaRPr lang="en-US" altLang="ko-KR" sz="4000" dirty="0">
              <a:solidFill>
                <a:srgbClr val="00B0F0"/>
              </a:solidFill>
              <a:latin typeface="휴먼매직체" pitchFamily="18" charset="-127"/>
              <a:ea typeface="휴먼매직체" pitchFamily="18" charset="-127"/>
            </a:endParaRPr>
          </a:p>
          <a:p>
            <a:r>
              <a:rPr lang="en-US" altLang="ko-KR" sz="2800" dirty="0">
                <a:solidFill>
                  <a:schemeClr val="bg1"/>
                </a:solidFill>
                <a:latin typeface="휴먼매직체" pitchFamily="18" charset="-127"/>
                <a:ea typeface="휴먼매직체" pitchFamily="18" charset="-127"/>
              </a:rPr>
              <a:t>(6</a:t>
            </a:r>
            <a:r>
              <a:rPr lang="ko-KR" altLang="en-US" sz="2800" dirty="0">
                <a:solidFill>
                  <a:schemeClr val="bg1"/>
                </a:solidFill>
                <a:latin typeface="휴먼매직체" pitchFamily="18" charset="-127"/>
                <a:ea typeface="휴먼매직체" pitchFamily="18" charset="-127"/>
              </a:rPr>
              <a:t>人 </a:t>
            </a:r>
            <a:r>
              <a:rPr lang="en-US" altLang="ko-KR" sz="2800" dirty="0">
                <a:solidFill>
                  <a:schemeClr val="bg1"/>
                </a:solidFill>
                <a:latin typeface="휴먼매직체" pitchFamily="18" charset="-127"/>
                <a:ea typeface="휴먼매직체" pitchFamily="18" charset="-127"/>
              </a:rPr>
              <a:t>= </a:t>
            </a:r>
            <a:r>
              <a:rPr lang="ko-KR" altLang="en-US" sz="2800" dirty="0">
                <a:solidFill>
                  <a:schemeClr val="bg1"/>
                </a:solidFill>
                <a:latin typeface="휴먼매직체" pitchFamily="18" charset="-127"/>
                <a:ea typeface="휴먼매직체" pitchFamily="18" charset="-127"/>
              </a:rPr>
              <a:t>마피아</a:t>
            </a:r>
            <a:r>
              <a:rPr lang="en-US" altLang="ko-KR" sz="2800" dirty="0">
                <a:solidFill>
                  <a:schemeClr val="bg1"/>
                </a:solidFill>
                <a:latin typeface="휴먼매직체" pitchFamily="18" charset="-127"/>
                <a:ea typeface="휴먼매직체" pitchFamily="18" charset="-127"/>
              </a:rPr>
              <a:t>2, </a:t>
            </a:r>
            <a:r>
              <a:rPr lang="ko-KR" altLang="en-US" sz="2800" dirty="0">
                <a:solidFill>
                  <a:schemeClr val="bg1"/>
                </a:solidFill>
                <a:latin typeface="휴먼매직체" pitchFamily="18" charset="-127"/>
                <a:ea typeface="휴먼매직체" pitchFamily="18" charset="-127"/>
              </a:rPr>
              <a:t>시민 </a:t>
            </a:r>
            <a:r>
              <a:rPr lang="en-US" altLang="ko-KR" sz="2800" dirty="0">
                <a:solidFill>
                  <a:schemeClr val="bg1"/>
                </a:solidFill>
                <a:latin typeface="휴먼매직체" pitchFamily="18" charset="-127"/>
                <a:ea typeface="휴먼매직체" pitchFamily="18" charset="-127"/>
              </a:rPr>
              <a:t>4)</a:t>
            </a:r>
          </a:p>
          <a:p>
            <a:endParaRPr lang="en-US" altLang="ko-KR" sz="2200" dirty="0">
              <a:solidFill>
                <a:schemeClr val="bg1"/>
              </a:solidFill>
              <a:latin typeface="휴먼매직체" pitchFamily="18" charset="-127"/>
              <a:ea typeface="휴먼매직체" pitchFamily="18" charset="-127"/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7312" y="625730"/>
            <a:ext cx="6062934" cy="349516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8537" y="3828612"/>
            <a:ext cx="1755115" cy="247949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545" y="3828612"/>
            <a:ext cx="1784406" cy="2512470"/>
          </a:xfrm>
          <a:prstGeom prst="rect">
            <a:avLst/>
          </a:prstGeom>
        </p:spPr>
      </p:pic>
      <p:sp>
        <p:nvSpPr>
          <p:cNvPr id="10" name="곱하기 기호 9"/>
          <p:cNvSpPr/>
          <p:nvPr/>
        </p:nvSpPr>
        <p:spPr>
          <a:xfrm>
            <a:off x="7472131" y="4701218"/>
            <a:ext cx="1243284" cy="1241111"/>
          </a:xfrm>
          <a:prstGeom prst="mathMultiply">
            <a:avLst>
              <a:gd name="adj1" fmla="val 12463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곱하기 기호 10"/>
          <p:cNvSpPr/>
          <p:nvPr/>
        </p:nvSpPr>
        <p:spPr>
          <a:xfrm>
            <a:off x="9562782" y="4629836"/>
            <a:ext cx="1243284" cy="1241111"/>
          </a:xfrm>
          <a:prstGeom prst="mathMultiply">
            <a:avLst>
              <a:gd name="adj1" fmla="val 12463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641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41056" y="625465"/>
            <a:ext cx="370165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F</a:t>
            </a:r>
            <a:r>
              <a:rPr lang="en-US" altLang="ko-KR" sz="5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low</a:t>
            </a:r>
            <a:r>
              <a:rPr lang="en-US" altLang="ko-KR" sz="5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Chart</a:t>
            </a:r>
          </a:p>
        </p:txBody>
      </p:sp>
      <p:grpSp>
        <p:nvGrpSpPr>
          <p:cNvPr id="12" name="그룹 11"/>
          <p:cNvGrpSpPr/>
          <p:nvPr/>
        </p:nvGrpSpPr>
        <p:grpSpPr>
          <a:xfrm>
            <a:off x="633065" y="1971462"/>
            <a:ext cx="1089490" cy="1098667"/>
            <a:chOff x="4682973" y="2220844"/>
            <a:chExt cx="1113368" cy="1113368"/>
          </a:xfrm>
          <a:solidFill>
            <a:schemeClr val="accent2">
              <a:alpha val="91000"/>
            </a:schemeClr>
          </a:solidFill>
        </p:grpSpPr>
        <p:sp>
          <p:nvSpPr>
            <p:cNvPr id="13" name="타원 12"/>
            <p:cNvSpPr/>
            <p:nvPr/>
          </p:nvSpPr>
          <p:spPr>
            <a:xfrm>
              <a:off x="4682973" y="2220844"/>
              <a:ext cx="1113368" cy="11133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effectRef>
            <a:fontRef idx="minor">
              <a:schemeClr val="lt1"/>
            </a:fontRef>
          </p:style>
        </p:sp>
        <p:sp>
          <p:nvSpPr>
            <p:cNvPr id="14" name="타원 4"/>
            <p:cNvSpPr txBox="1"/>
            <p:nvPr/>
          </p:nvSpPr>
          <p:spPr>
            <a:xfrm>
              <a:off x="4846022" y="2383893"/>
              <a:ext cx="787270" cy="78727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kern="1200" dirty="0"/>
                <a:t>로그인</a:t>
              </a:r>
            </a:p>
          </p:txBody>
        </p:sp>
      </p:grpSp>
      <p:sp>
        <p:nvSpPr>
          <p:cNvPr id="15" name="이등변 삼각형 14"/>
          <p:cNvSpPr/>
          <p:nvPr/>
        </p:nvSpPr>
        <p:spPr>
          <a:xfrm rot="5120133">
            <a:off x="1986188" y="2282351"/>
            <a:ext cx="395299" cy="348374"/>
          </a:xfrm>
          <a:prstGeom prst="triangle">
            <a:avLst/>
          </a:prstGeom>
          <a:solidFill>
            <a:schemeClr val="bg1">
              <a:alpha val="91000"/>
            </a:schemeClr>
          </a:solidFill>
        </p:spPr>
        <p:style>
          <a:ln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lnRef>
          <a:fillRef idx="1">
            <a:schemeClr val="accent2">
              <a:shade val="90000"/>
              <a:hueOff val="-459745"/>
              <a:satOff val="327"/>
              <a:lumOff val="25691"/>
              <a:alphaOff val="0"/>
            </a:schemeClr>
          </a:fillRef>
          <a:effect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6" name="그룹 15"/>
          <p:cNvGrpSpPr/>
          <p:nvPr/>
        </p:nvGrpSpPr>
        <p:grpSpPr>
          <a:xfrm>
            <a:off x="2540058" y="1870872"/>
            <a:ext cx="1373574" cy="1396583"/>
            <a:chOff x="4682973" y="2220844"/>
            <a:chExt cx="1113368" cy="1113368"/>
          </a:xfrm>
          <a:solidFill>
            <a:schemeClr val="accent2">
              <a:alpha val="91000"/>
            </a:schemeClr>
          </a:solidFill>
        </p:grpSpPr>
        <p:sp>
          <p:nvSpPr>
            <p:cNvPr id="17" name="타원 16"/>
            <p:cNvSpPr/>
            <p:nvPr/>
          </p:nvSpPr>
          <p:spPr>
            <a:xfrm>
              <a:off x="4682973" y="2220844"/>
              <a:ext cx="1113368" cy="11133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effectRef>
            <a:fontRef idx="minor">
              <a:schemeClr val="lt1"/>
            </a:fontRef>
          </p:style>
        </p:sp>
        <p:sp>
          <p:nvSpPr>
            <p:cNvPr id="18" name="타원 4"/>
            <p:cNvSpPr txBox="1"/>
            <p:nvPr/>
          </p:nvSpPr>
          <p:spPr>
            <a:xfrm>
              <a:off x="4804148" y="2373574"/>
              <a:ext cx="870366" cy="78727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dirty="0"/>
                <a:t>아이디 </a:t>
              </a:r>
              <a:endParaRPr lang="en-US" altLang="ko-KR" b="1" dirty="0"/>
            </a:p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kern="1200" dirty="0"/>
                <a:t>중복체크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284068" y="4180083"/>
            <a:ext cx="1508156" cy="1550157"/>
            <a:chOff x="4682973" y="2220844"/>
            <a:chExt cx="1113368" cy="1113368"/>
          </a:xfrm>
          <a:solidFill>
            <a:schemeClr val="accent2">
              <a:alpha val="91000"/>
            </a:schemeClr>
          </a:solidFill>
        </p:grpSpPr>
        <p:sp>
          <p:nvSpPr>
            <p:cNvPr id="21" name="타원 20"/>
            <p:cNvSpPr/>
            <p:nvPr/>
          </p:nvSpPr>
          <p:spPr>
            <a:xfrm>
              <a:off x="4682973" y="2220844"/>
              <a:ext cx="1113368" cy="11133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effectRef>
            <a:fontRef idx="minor">
              <a:schemeClr val="lt1"/>
            </a:fontRef>
          </p:style>
        </p:sp>
        <p:sp>
          <p:nvSpPr>
            <p:cNvPr id="22" name="타원 4"/>
            <p:cNvSpPr txBox="1"/>
            <p:nvPr/>
          </p:nvSpPr>
          <p:spPr>
            <a:xfrm>
              <a:off x="4846022" y="2383893"/>
              <a:ext cx="787270" cy="78727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dirty="0" err="1"/>
                <a:t>게임창</a:t>
              </a:r>
              <a:endParaRPr lang="ko-KR" altLang="en-US" b="1" kern="1200" dirty="0"/>
            </a:p>
          </p:txBody>
        </p:sp>
      </p:grpSp>
      <p:sp>
        <p:nvSpPr>
          <p:cNvPr id="23" name="이등변 삼각형 22"/>
          <p:cNvSpPr/>
          <p:nvPr/>
        </p:nvSpPr>
        <p:spPr>
          <a:xfrm rot="4970802">
            <a:off x="2053722" y="4756978"/>
            <a:ext cx="395297" cy="348374"/>
          </a:xfrm>
          <a:prstGeom prst="triangle">
            <a:avLst/>
          </a:prstGeom>
          <a:solidFill>
            <a:schemeClr val="bg1">
              <a:alpha val="91000"/>
            </a:schemeClr>
          </a:solidFill>
        </p:spPr>
        <p:style>
          <a:ln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lnRef>
          <a:fillRef idx="1">
            <a:schemeClr val="accent2">
              <a:shade val="90000"/>
              <a:hueOff val="-459745"/>
              <a:satOff val="327"/>
              <a:lumOff val="25691"/>
              <a:alphaOff val="0"/>
            </a:schemeClr>
          </a:fillRef>
          <a:effect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24" name="그룹 23"/>
          <p:cNvGrpSpPr/>
          <p:nvPr/>
        </p:nvGrpSpPr>
        <p:grpSpPr>
          <a:xfrm>
            <a:off x="2584762" y="4308094"/>
            <a:ext cx="1350680" cy="1370318"/>
            <a:chOff x="4682973" y="2220844"/>
            <a:chExt cx="1113368" cy="1113368"/>
          </a:xfrm>
          <a:solidFill>
            <a:schemeClr val="accent2">
              <a:alpha val="91000"/>
            </a:schemeClr>
          </a:solidFill>
        </p:grpSpPr>
        <p:sp>
          <p:nvSpPr>
            <p:cNvPr id="25" name="타원 24"/>
            <p:cNvSpPr/>
            <p:nvPr/>
          </p:nvSpPr>
          <p:spPr>
            <a:xfrm>
              <a:off x="4682973" y="2220844"/>
              <a:ext cx="1113368" cy="11133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effectRef>
            <a:fontRef idx="minor">
              <a:schemeClr val="lt1"/>
            </a:fontRef>
          </p:style>
        </p:sp>
        <p:sp>
          <p:nvSpPr>
            <p:cNvPr id="26" name="타원 4"/>
            <p:cNvSpPr txBox="1"/>
            <p:nvPr/>
          </p:nvSpPr>
          <p:spPr>
            <a:xfrm>
              <a:off x="4846022" y="2383893"/>
              <a:ext cx="787270" cy="78727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kern="1200" dirty="0"/>
                <a:t>멀티 </a:t>
              </a:r>
              <a:endParaRPr lang="en-US" altLang="ko-KR" b="1" kern="1200" dirty="0"/>
            </a:p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kern="1200" dirty="0"/>
                <a:t>캔버스</a:t>
              </a:r>
            </a:p>
          </p:txBody>
        </p:sp>
      </p:grpSp>
      <p:sp>
        <p:nvSpPr>
          <p:cNvPr id="34" name="이등변 삼각형 33"/>
          <p:cNvSpPr/>
          <p:nvPr/>
        </p:nvSpPr>
        <p:spPr>
          <a:xfrm rot="4451065">
            <a:off x="6163738" y="4486645"/>
            <a:ext cx="395297" cy="348374"/>
          </a:xfrm>
          <a:prstGeom prst="triangle">
            <a:avLst/>
          </a:prstGeom>
          <a:solidFill>
            <a:schemeClr val="bg1">
              <a:alpha val="91000"/>
            </a:schemeClr>
          </a:solidFill>
        </p:spPr>
        <p:style>
          <a:ln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lnRef>
          <a:fillRef idx="1">
            <a:schemeClr val="accent2">
              <a:shade val="90000"/>
              <a:hueOff val="-459745"/>
              <a:satOff val="327"/>
              <a:lumOff val="25691"/>
              <a:alphaOff val="0"/>
            </a:schemeClr>
          </a:fillRef>
          <a:effect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35" name="그룹 34"/>
          <p:cNvGrpSpPr/>
          <p:nvPr/>
        </p:nvGrpSpPr>
        <p:grpSpPr>
          <a:xfrm>
            <a:off x="6683363" y="3650938"/>
            <a:ext cx="1350680" cy="1370318"/>
            <a:chOff x="4682973" y="2220844"/>
            <a:chExt cx="1113368" cy="1113368"/>
          </a:xfrm>
          <a:solidFill>
            <a:schemeClr val="accent2">
              <a:alpha val="91000"/>
            </a:schemeClr>
          </a:solidFill>
        </p:grpSpPr>
        <p:sp>
          <p:nvSpPr>
            <p:cNvPr id="36" name="타원 35"/>
            <p:cNvSpPr/>
            <p:nvPr/>
          </p:nvSpPr>
          <p:spPr>
            <a:xfrm>
              <a:off x="4682973" y="2220844"/>
              <a:ext cx="1113368" cy="11133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effectRef>
            <a:fontRef idx="minor">
              <a:schemeClr val="lt1"/>
            </a:fontRef>
          </p:style>
        </p:sp>
        <p:sp>
          <p:nvSpPr>
            <p:cNvPr id="37" name="타원 4"/>
            <p:cNvSpPr txBox="1"/>
            <p:nvPr/>
          </p:nvSpPr>
          <p:spPr>
            <a:xfrm>
              <a:off x="4846022" y="2383893"/>
              <a:ext cx="787270" cy="78727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kern="1200" dirty="0"/>
                <a:t>채팅</a:t>
              </a:r>
            </a:p>
          </p:txBody>
        </p:sp>
      </p:grpSp>
      <p:grpSp>
        <p:nvGrpSpPr>
          <p:cNvPr id="39" name="그룹 38"/>
          <p:cNvGrpSpPr/>
          <p:nvPr/>
        </p:nvGrpSpPr>
        <p:grpSpPr>
          <a:xfrm>
            <a:off x="4718766" y="4885654"/>
            <a:ext cx="1350680" cy="1370318"/>
            <a:chOff x="4682973" y="2220844"/>
            <a:chExt cx="1113368" cy="1113368"/>
          </a:xfrm>
          <a:solidFill>
            <a:schemeClr val="accent2">
              <a:alpha val="91000"/>
            </a:schemeClr>
          </a:solidFill>
        </p:grpSpPr>
        <p:sp>
          <p:nvSpPr>
            <p:cNvPr id="40" name="타원 39"/>
            <p:cNvSpPr/>
            <p:nvPr/>
          </p:nvSpPr>
          <p:spPr>
            <a:xfrm>
              <a:off x="4682973" y="2220844"/>
              <a:ext cx="1113368" cy="11133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effectRef>
            <a:fontRef idx="minor">
              <a:schemeClr val="lt1"/>
            </a:fontRef>
          </p:style>
        </p:sp>
        <p:sp>
          <p:nvSpPr>
            <p:cNvPr id="41" name="타원 4"/>
            <p:cNvSpPr txBox="1"/>
            <p:nvPr/>
          </p:nvSpPr>
          <p:spPr>
            <a:xfrm>
              <a:off x="4846022" y="2383893"/>
              <a:ext cx="787270" cy="78727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dirty="0"/>
                <a:t>타이머</a:t>
              </a:r>
              <a:endParaRPr lang="ko-KR" altLang="en-US" b="1" kern="1200" dirty="0"/>
            </a:p>
          </p:txBody>
        </p:sp>
      </p:grpSp>
      <p:sp>
        <p:nvSpPr>
          <p:cNvPr id="46" name="이등변 삼각형 45"/>
          <p:cNvSpPr/>
          <p:nvPr/>
        </p:nvSpPr>
        <p:spPr>
          <a:xfrm rot="3917888">
            <a:off x="8137788" y="3769412"/>
            <a:ext cx="395297" cy="348374"/>
          </a:xfrm>
          <a:prstGeom prst="triangle">
            <a:avLst/>
          </a:prstGeom>
          <a:solidFill>
            <a:schemeClr val="bg1">
              <a:alpha val="91000"/>
            </a:schemeClr>
          </a:solidFill>
        </p:spPr>
        <p:style>
          <a:ln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lnRef>
          <a:fillRef idx="1">
            <a:schemeClr val="accent2">
              <a:shade val="90000"/>
              <a:hueOff val="-459745"/>
              <a:satOff val="327"/>
              <a:lumOff val="25691"/>
              <a:alphaOff val="0"/>
            </a:schemeClr>
          </a:fillRef>
          <a:effect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47" name="그룹 46"/>
          <p:cNvGrpSpPr/>
          <p:nvPr/>
        </p:nvGrpSpPr>
        <p:grpSpPr>
          <a:xfrm>
            <a:off x="8710768" y="3138691"/>
            <a:ext cx="1350680" cy="1370318"/>
            <a:chOff x="4682973" y="2220844"/>
            <a:chExt cx="1113368" cy="1113368"/>
          </a:xfrm>
          <a:solidFill>
            <a:schemeClr val="accent2">
              <a:alpha val="91000"/>
            </a:schemeClr>
          </a:solidFill>
        </p:grpSpPr>
        <p:sp>
          <p:nvSpPr>
            <p:cNvPr id="48" name="타원 47"/>
            <p:cNvSpPr/>
            <p:nvPr/>
          </p:nvSpPr>
          <p:spPr>
            <a:xfrm>
              <a:off x="4682973" y="2220844"/>
              <a:ext cx="1113368" cy="11133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effectRef>
            <a:fontRef idx="minor">
              <a:schemeClr val="lt1"/>
            </a:fontRef>
          </p:style>
        </p:sp>
        <p:sp>
          <p:nvSpPr>
            <p:cNvPr id="49" name="타원 4"/>
            <p:cNvSpPr txBox="1"/>
            <p:nvPr/>
          </p:nvSpPr>
          <p:spPr>
            <a:xfrm>
              <a:off x="4846022" y="2383893"/>
              <a:ext cx="787270" cy="78727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dirty="0"/>
                <a:t>투표</a:t>
              </a:r>
              <a:endParaRPr lang="ko-KR" altLang="en-US" b="1" kern="1200" dirty="0"/>
            </a:p>
          </p:txBody>
        </p:sp>
      </p:grpSp>
      <p:sp>
        <p:nvSpPr>
          <p:cNvPr id="50" name="이등변 삼각형 49"/>
          <p:cNvSpPr/>
          <p:nvPr/>
        </p:nvSpPr>
        <p:spPr>
          <a:xfrm rot="4761473">
            <a:off x="4135108" y="4746115"/>
            <a:ext cx="395297" cy="348374"/>
          </a:xfrm>
          <a:prstGeom prst="triangle">
            <a:avLst/>
          </a:prstGeom>
          <a:solidFill>
            <a:schemeClr val="bg1">
              <a:alpha val="91000"/>
            </a:schemeClr>
          </a:solidFill>
        </p:spPr>
        <p:style>
          <a:ln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lnRef>
          <a:fillRef idx="1">
            <a:schemeClr val="accent2">
              <a:shade val="90000"/>
              <a:hueOff val="-459745"/>
              <a:satOff val="327"/>
              <a:lumOff val="25691"/>
              <a:alphaOff val="0"/>
            </a:schemeClr>
          </a:fillRef>
          <a:effect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51" name="그룹 50"/>
          <p:cNvGrpSpPr/>
          <p:nvPr/>
        </p:nvGrpSpPr>
        <p:grpSpPr>
          <a:xfrm>
            <a:off x="4683361" y="3258404"/>
            <a:ext cx="1350680" cy="1370318"/>
            <a:chOff x="4682973" y="2220844"/>
            <a:chExt cx="1113368" cy="1113368"/>
          </a:xfrm>
          <a:solidFill>
            <a:schemeClr val="accent2">
              <a:alpha val="91000"/>
            </a:schemeClr>
          </a:solidFill>
        </p:grpSpPr>
        <p:sp>
          <p:nvSpPr>
            <p:cNvPr id="52" name="타원 51"/>
            <p:cNvSpPr/>
            <p:nvPr/>
          </p:nvSpPr>
          <p:spPr>
            <a:xfrm>
              <a:off x="4682973" y="2220844"/>
              <a:ext cx="1113368" cy="11133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effectRef>
            <a:fontRef idx="minor">
              <a:schemeClr val="lt1"/>
            </a:fontRef>
          </p:style>
        </p:sp>
        <p:sp>
          <p:nvSpPr>
            <p:cNvPr id="53" name="타원 4"/>
            <p:cNvSpPr txBox="1"/>
            <p:nvPr/>
          </p:nvSpPr>
          <p:spPr>
            <a:xfrm>
              <a:off x="4846022" y="2383893"/>
              <a:ext cx="787270" cy="78727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dirty="0"/>
                <a:t>랜덤 </a:t>
              </a:r>
              <a:endParaRPr lang="en-US" altLang="ko-KR" b="1" dirty="0"/>
            </a:p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dirty="0"/>
                <a:t>생성</a:t>
              </a:r>
              <a:endParaRPr lang="ko-KR" altLang="en-US" b="1" kern="1200" dirty="0"/>
            </a:p>
          </p:txBody>
        </p:sp>
      </p:grpSp>
      <p:sp>
        <p:nvSpPr>
          <p:cNvPr id="42" name="이등변 삼각형 41"/>
          <p:cNvSpPr/>
          <p:nvPr/>
        </p:nvSpPr>
        <p:spPr>
          <a:xfrm rot="6734702">
            <a:off x="10118991" y="4201213"/>
            <a:ext cx="395297" cy="348374"/>
          </a:xfrm>
          <a:prstGeom prst="triangle">
            <a:avLst/>
          </a:prstGeom>
          <a:solidFill>
            <a:schemeClr val="bg1">
              <a:alpha val="91000"/>
            </a:schemeClr>
          </a:solidFill>
        </p:spPr>
        <p:style>
          <a:ln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lnRef>
          <a:fillRef idx="1">
            <a:schemeClr val="accent2">
              <a:shade val="90000"/>
              <a:hueOff val="-459745"/>
              <a:satOff val="327"/>
              <a:lumOff val="25691"/>
              <a:alphaOff val="0"/>
            </a:schemeClr>
          </a:fillRef>
          <a:effectRef idx="0">
            <a:schemeClr val="accent2">
              <a:shade val="90000"/>
              <a:hueOff val="-459745"/>
              <a:satOff val="327"/>
              <a:lumOff val="25691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43" name="그룹 42"/>
          <p:cNvGrpSpPr/>
          <p:nvPr/>
        </p:nvGrpSpPr>
        <p:grpSpPr>
          <a:xfrm>
            <a:off x="10399867" y="4395991"/>
            <a:ext cx="1350680" cy="1370318"/>
            <a:chOff x="4682972" y="2220844"/>
            <a:chExt cx="1113368" cy="1113368"/>
          </a:xfrm>
          <a:solidFill>
            <a:schemeClr val="accent2">
              <a:alpha val="91000"/>
            </a:schemeClr>
          </a:solidFill>
        </p:grpSpPr>
        <p:sp>
          <p:nvSpPr>
            <p:cNvPr id="44" name="타원 43"/>
            <p:cNvSpPr/>
            <p:nvPr/>
          </p:nvSpPr>
          <p:spPr>
            <a:xfrm>
              <a:off x="4682972" y="2220844"/>
              <a:ext cx="1113368" cy="11133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fillRef>
            <a:effectRef idx="0">
              <a:schemeClr val="accent2">
                <a:alpha val="90000"/>
                <a:hueOff val="0"/>
                <a:satOff val="0"/>
                <a:lumOff val="0"/>
                <a:alphaOff val="-33333"/>
              </a:schemeClr>
            </a:effectRef>
            <a:fontRef idx="minor">
              <a:schemeClr val="lt1"/>
            </a:fontRef>
          </p:style>
        </p:sp>
        <p:sp>
          <p:nvSpPr>
            <p:cNvPr id="45" name="타원 4"/>
            <p:cNvSpPr txBox="1"/>
            <p:nvPr/>
          </p:nvSpPr>
          <p:spPr>
            <a:xfrm>
              <a:off x="4846022" y="2383893"/>
              <a:ext cx="787270" cy="78727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1590" tIns="21590" rIns="21590" bIns="21590" numCol="1" spcCol="1270" anchor="ctr" anchorCtr="0">
              <a:noAutofit/>
            </a:bodyPr>
            <a:lstStyle/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dirty="0"/>
                <a:t>승리</a:t>
              </a:r>
              <a:endParaRPr lang="en-US" altLang="ko-KR" b="1" dirty="0"/>
            </a:p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ko-KR" b="1" dirty="0"/>
                <a:t>or</a:t>
              </a:r>
            </a:p>
            <a:p>
              <a:pPr marL="0" lvl="0" indent="0" algn="ctr" defTabSz="75565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ko-KR" altLang="en-US" b="1" kern="1200" dirty="0"/>
                <a:t>패배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3703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직사각형 81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9" name="그림 28" descr="s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64342" y="1834308"/>
            <a:ext cx="3763771" cy="37250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26690" y="1533617"/>
            <a:ext cx="1040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</a:t>
            </a: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Login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pic>
        <p:nvPicPr>
          <p:cNvPr id="70" name="그림 6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215692" y="478906"/>
            <a:ext cx="2514397" cy="2514397"/>
          </a:xfrm>
          <a:prstGeom prst="rect">
            <a:avLst/>
          </a:prstGeom>
        </p:spPr>
      </p:pic>
      <p:sp>
        <p:nvSpPr>
          <p:cNvPr id="15" name="타원 14"/>
          <p:cNvSpPr/>
          <p:nvPr/>
        </p:nvSpPr>
        <p:spPr>
          <a:xfrm>
            <a:off x="6682198" y="1926761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16" name="연결선: 꺾임 15"/>
          <p:cNvCxnSpPr/>
          <p:nvPr/>
        </p:nvCxnSpPr>
        <p:spPr>
          <a:xfrm rot="16200000" flipV="1">
            <a:off x="6218945" y="1500092"/>
            <a:ext cx="857854" cy="191039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6031657" y="990489"/>
            <a:ext cx="1027511" cy="32624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시스템창</a:t>
            </a:r>
          </a:p>
        </p:txBody>
      </p:sp>
      <p:sp>
        <p:nvSpPr>
          <p:cNvPr id="19" name="타원 18"/>
          <p:cNvSpPr/>
          <p:nvPr/>
        </p:nvSpPr>
        <p:spPr>
          <a:xfrm>
            <a:off x="7301020" y="3730868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20" name="연결선: 꺾임 19"/>
          <p:cNvCxnSpPr/>
          <p:nvPr/>
        </p:nvCxnSpPr>
        <p:spPr>
          <a:xfrm rot="10800000" flipV="1">
            <a:off x="4834369" y="3782986"/>
            <a:ext cx="2476784" cy="286056"/>
          </a:xfrm>
          <a:prstGeom prst="bentConnector3">
            <a:avLst>
              <a:gd name="adj1" fmla="val 10128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4498848" y="3696846"/>
            <a:ext cx="829927" cy="76542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아이디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입력창</a:t>
            </a:r>
            <a:endParaRPr lang="ko-KR" altLang="en-US" sz="1600" dirty="0"/>
          </a:p>
        </p:txBody>
      </p:sp>
      <p:sp>
        <p:nvSpPr>
          <p:cNvPr id="22" name="타원 21"/>
          <p:cNvSpPr/>
          <p:nvPr/>
        </p:nvSpPr>
        <p:spPr>
          <a:xfrm>
            <a:off x="8211092" y="377975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23" name="연결선: 꺾임 22"/>
          <p:cNvCxnSpPr/>
          <p:nvPr/>
        </p:nvCxnSpPr>
        <p:spPr>
          <a:xfrm>
            <a:off x="8301455" y="3791712"/>
            <a:ext cx="1590650" cy="330434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9646211" y="3791712"/>
            <a:ext cx="716989" cy="59290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생성 버튼</a:t>
            </a:r>
          </a:p>
        </p:txBody>
      </p:sp>
      <p:sp>
        <p:nvSpPr>
          <p:cNvPr id="27" name="타원 26"/>
          <p:cNvSpPr/>
          <p:nvPr/>
        </p:nvSpPr>
        <p:spPr>
          <a:xfrm>
            <a:off x="6433693" y="338231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28" name="연결선: 꺾임 27"/>
          <p:cNvCxnSpPr/>
          <p:nvPr/>
        </p:nvCxnSpPr>
        <p:spPr>
          <a:xfrm rot="10800000">
            <a:off x="5212823" y="3011568"/>
            <a:ext cx="1268536" cy="427402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/>
          <p:cNvSpPr/>
          <p:nvPr/>
        </p:nvSpPr>
        <p:spPr>
          <a:xfrm>
            <a:off x="4511040" y="2858828"/>
            <a:ext cx="877825" cy="33547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안내창</a:t>
            </a:r>
            <a:endParaRPr lang="ko-KR" altLang="en-US" sz="1600" dirty="0"/>
          </a:p>
        </p:txBody>
      </p:sp>
      <p:sp>
        <p:nvSpPr>
          <p:cNvPr id="53" name="타원 52"/>
          <p:cNvSpPr/>
          <p:nvPr/>
        </p:nvSpPr>
        <p:spPr>
          <a:xfrm>
            <a:off x="7312250" y="47139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54" name="연결선: 꺾임 53"/>
          <p:cNvCxnSpPr>
            <a:endCxn id="55" idx="3"/>
          </p:cNvCxnSpPr>
          <p:nvPr/>
        </p:nvCxnSpPr>
        <p:spPr>
          <a:xfrm rot="5400000">
            <a:off x="6454644" y="5111420"/>
            <a:ext cx="1218524" cy="619076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/>
          <p:cNvSpPr/>
          <p:nvPr/>
        </p:nvSpPr>
        <p:spPr>
          <a:xfrm>
            <a:off x="5818153" y="5732792"/>
            <a:ext cx="936215" cy="59485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시작 </a:t>
            </a:r>
            <a:endParaRPr lang="en-US" altLang="ko-KR" sz="1600" dirty="0"/>
          </a:p>
          <a:p>
            <a:pPr algn="ctr"/>
            <a:r>
              <a:rPr lang="ko-KR" altLang="en-US" sz="1600" dirty="0"/>
              <a:t>버튼</a:t>
            </a:r>
          </a:p>
        </p:txBody>
      </p:sp>
      <p:sp>
        <p:nvSpPr>
          <p:cNvPr id="58" name="타원 57"/>
          <p:cNvSpPr/>
          <p:nvPr/>
        </p:nvSpPr>
        <p:spPr>
          <a:xfrm>
            <a:off x="9076661" y="1920713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59" name="연결선: 꺾임 58"/>
          <p:cNvCxnSpPr/>
          <p:nvPr/>
        </p:nvCxnSpPr>
        <p:spPr>
          <a:xfrm rot="16200000" flipV="1">
            <a:off x="8561824" y="1442460"/>
            <a:ext cx="855027" cy="297042"/>
          </a:xfrm>
          <a:prstGeom prst="bentConnector3">
            <a:avLst>
              <a:gd name="adj1" fmla="val 98481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/>
          <p:cNvSpPr/>
          <p:nvPr/>
        </p:nvSpPr>
        <p:spPr>
          <a:xfrm>
            <a:off x="8010143" y="1011936"/>
            <a:ext cx="875321" cy="32918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나가기</a:t>
            </a:r>
          </a:p>
        </p:txBody>
      </p:sp>
      <p:pic>
        <p:nvPicPr>
          <p:cNvPr id="30" name="그림 29" descr="ssss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219456" y="457810"/>
            <a:ext cx="2518528" cy="2553614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9646211" y="3791712"/>
            <a:ext cx="851101" cy="59290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생성 </a:t>
            </a:r>
            <a:endParaRPr lang="en-US" altLang="ko-KR" sz="1600" dirty="0"/>
          </a:p>
          <a:p>
            <a:pPr algn="ctr"/>
            <a:r>
              <a:rPr lang="ko-KR" altLang="en-US" sz="1600" dirty="0"/>
              <a:t>버튼</a:t>
            </a:r>
          </a:p>
        </p:txBody>
      </p:sp>
    </p:spTree>
    <p:extLst>
      <p:ext uri="{BB962C8B-B14F-4D97-AF65-F5344CB8AC3E}">
        <p14:creationId xmlns:p14="http://schemas.microsoft.com/office/powerpoint/2010/main" val="3847302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직사각형 81"/>
          <p:cNvSpPr/>
          <p:nvPr/>
        </p:nvSpPr>
        <p:spPr>
          <a:xfrm>
            <a:off x="0" y="-46683"/>
            <a:ext cx="12192000" cy="258588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9" name="그림 28" descr="s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564342" y="1834308"/>
            <a:ext cx="3763771" cy="37250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84653" y="604165"/>
            <a:ext cx="34792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>
                <a:solidFill>
                  <a:schemeClr val="accent2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A</a:t>
            </a:r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bout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  <a:cs typeface="조선일보명조" panose="02030304000000000000" pitchFamily="18" charset="-127"/>
              </a:rPr>
              <a:t>Project	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26690" y="1533617"/>
            <a:ext cx="1040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- </a:t>
            </a:r>
            <a:r>
              <a:rPr lang="en-US" altLang="ko-KR" sz="2000" dirty="0">
                <a:solidFill>
                  <a:schemeClr val="bg1"/>
                </a:solidFill>
                <a:latin typeface="휴먼매직체" panose="02030504000101010101" pitchFamily="18" charset="-127"/>
                <a:ea typeface="휴먼매직체" panose="02030504000101010101" pitchFamily="18" charset="-127"/>
              </a:rPr>
              <a:t>Login</a:t>
            </a:r>
            <a:endParaRPr lang="ko-KR" altLang="en-US" sz="2000" dirty="0">
              <a:solidFill>
                <a:schemeClr val="bg1"/>
              </a:solidFill>
              <a:latin typeface="휴먼매직체" panose="02030504000101010101" pitchFamily="18" charset="-127"/>
              <a:ea typeface="휴먼매직체" panose="02030504000101010101" pitchFamily="18" charset="-127"/>
            </a:endParaRPr>
          </a:p>
        </p:txBody>
      </p:sp>
      <p:pic>
        <p:nvPicPr>
          <p:cNvPr id="70" name="그림 69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9215692" y="478906"/>
            <a:ext cx="2514397" cy="2514397"/>
          </a:xfrm>
          <a:prstGeom prst="rect">
            <a:avLst/>
          </a:prstGeom>
        </p:spPr>
      </p:pic>
      <p:sp>
        <p:nvSpPr>
          <p:cNvPr id="15" name="타원 14"/>
          <p:cNvSpPr/>
          <p:nvPr/>
        </p:nvSpPr>
        <p:spPr>
          <a:xfrm>
            <a:off x="6682198" y="1926761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16" name="연결선: 꺾임 15"/>
          <p:cNvCxnSpPr/>
          <p:nvPr/>
        </p:nvCxnSpPr>
        <p:spPr>
          <a:xfrm rot="16200000" flipV="1">
            <a:off x="6218945" y="1500092"/>
            <a:ext cx="857854" cy="191039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6031657" y="990489"/>
            <a:ext cx="1027511" cy="326247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시스템창</a:t>
            </a:r>
          </a:p>
        </p:txBody>
      </p:sp>
      <p:sp>
        <p:nvSpPr>
          <p:cNvPr id="19" name="타원 18"/>
          <p:cNvSpPr/>
          <p:nvPr/>
        </p:nvSpPr>
        <p:spPr>
          <a:xfrm>
            <a:off x="7301020" y="3730868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20" name="연결선: 꺾임 19"/>
          <p:cNvCxnSpPr/>
          <p:nvPr/>
        </p:nvCxnSpPr>
        <p:spPr>
          <a:xfrm rot="10800000" flipV="1">
            <a:off x="4834369" y="3782986"/>
            <a:ext cx="2476784" cy="286056"/>
          </a:xfrm>
          <a:prstGeom prst="bentConnector3">
            <a:avLst>
              <a:gd name="adj1" fmla="val 10128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직사각형 20"/>
          <p:cNvSpPr/>
          <p:nvPr/>
        </p:nvSpPr>
        <p:spPr>
          <a:xfrm>
            <a:off x="4498848" y="3696846"/>
            <a:ext cx="829927" cy="76542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아이디</a:t>
            </a:r>
            <a:endParaRPr lang="en-US" altLang="ko-KR" sz="1600" dirty="0"/>
          </a:p>
          <a:p>
            <a:pPr algn="ctr"/>
            <a:r>
              <a:rPr lang="ko-KR" altLang="en-US" sz="1600" dirty="0" err="1"/>
              <a:t>입력창</a:t>
            </a:r>
            <a:endParaRPr lang="ko-KR" altLang="en-US" sz="1600" dirty="0"/>
          </a:p>
        </p:txBody>
      </p:sp>
      <p:sp>
        <p:nvSpPr>
          <p:cNvPr id="22" name="타원 21"/>
          <p:cNvSpPr/>
          <p:nvPr/>
        </p:nvSpPr>
        <p:spPr>
          <a:xfrm>
            <a:off x="8211092" y="377975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23" name="연결선: 꺾임 22"/>
          <p:cNvCxnSpPr/>
          <p:nvPr/>
        </p:nvCxnSpPr>
        <p:spPr>
          <a:xfrm>
            <a:off x="8301455" y="3791712"/>
            <a:ext cx="1590650" cy="330434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직사각형 23"/>
          <p:cNvSpPr/>
          <p:nvPr/>
        </p:nvSpPr>
        <p:spPr>
          <a:xfrm>
            <a:off x="9646211" y="3791712"/>
            <a:ext cx="716989" cy="59290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생성 버튼</a:t>
            </a:r>
          </a:p>
        </p:txBody>
      </p:sp>
      <p:sp>
        <p:nvSpPr>
          <p:cNvPr id="27" name="타원 26"/>
          <p:cNvSpPr/>
          <p:nvPr/>
        </p:nvSpPr>
        <p:spPr>
          <a:xfrm>
            <a:off x="6433693" y="3382317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28" name="연결선: 꺾임 27"/>
          <p:cNvCxnSpPr/>
          <p:nvPr/>
        </p:nvCxnSpPr>
        <p:spPr>
          <a:xfrm rot="10800000">
            <a:off x="5212823" y="3011568"/>
            <a:ext cx="1268536" cy="427402"/>
          </a:xfrm>
          <a:prstGeom prst="bentConnector3">
            <a:avLst>
              <a:gd name="adj1" fmla="val 50000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/>
          <p:cNvSpPr/>
          <p:nvPr/>
        </p:nvSpPr>
        <p:spPr>
          <a:xfrm>
            <a:off x="4511040" y="2858828"/>
            <a:ext cx="877825" cy="33547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err="1"/>
              <a:t>안내창</a:t>
            </a:r>
            <a:endParaRPr lang="ko-KR" altLang="en-US" sz="1600" dirty="0"/>
          </a:p>
        </p:txBody>
      </p:sp>
      <p:sp>
        <p:nvSpPr>
          <p:cNvPr id="53" name="타원 52"/>
          <p:cNvSpPr/>
          <p:nvPr/>
        </p:nvSpPr>
        <p:spPr>
          <a:xfrm>
            <a:off x="7312250" y="4713919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54" name="연결선: 꺾임 53"/>
          <p:cNvCxnSpPr>
            <a:endCxn id="55" idx="3"/>
          </p:cNvCxnSpPr>
          <p:nvPr/>
        </p:nvCxnSpPr>
        <p:spPr>
          <a:xfrm rot="5400000">
            <a:off x="6454644" y="5111420"/>
            <a:ext cx="1218524" cy="619076"/>
          </a:xfrm>
          <a:prstGeom prst="bentConnector2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직사각형 54"/>
          <p:cNvSpPr/>
          <p:nvPr/>
        </p:nvSpPr>
        <p:spPr>
          <a:xfrm>
            <a:off x="5818153" y="5732792"/>
            <a:ext cx="936215" cy="59485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시작 </a:t>
            </a:r>
            <a:endParaRPr lang="en-US" altLang="ko-KR" sz="1600" dirty="0"/>
          </a:p>
          <a:p>
            <a:pPr algn="ctr"/>
            <a:r>
              <a:rPr lang="ko-KR" altLang="en-US" sz="1600" dirty="0"/>
              <a:t>버튼</a:t>
            </a:r>
          </a:p>
        </p:txBody>
      </p:sp>
      <p:sp>
        <p:nvSpPr>
          <p:cNvPr id="58" name="타원 57"/>
          <p:cNvSpPr/>
          <p:nvPr/>
        </p:nvSpPr>
        <p:spPr>
          <a:xfrm>
            <a:off x="9076661" y="1920713"/>
            <a:ext cx="95328" cy="9777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cxnSp>
        <p:nvCxnSpPr>
          <p:cNvPr id="59" name="연결선: 꺾임 58"/>
          <p:cNvCxnSpPr/>
          <p:nvPr/>
        </p:nvCxnSpPr>
        <p:spPr>
          <a:xfrm rot="16200000" flipV="1">
            <a:off x="8561824" y="1442460"/>
            <a:ext cx="855027" cy="297042"/>
          </a:xfrm>
          <a:prstGeom prst="bentConnector3">
            <a:avLst>
              <a:gd name="adj1" fmla="val 98481"/>
            </a:avLst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/>
          <p:cNvSpPr/>
          <p:nvPr/>
        </p:nvSpPr>
        <p:spPr>
          <a:xfrm>
            <a:off x="8010143" y="1011936"/>
            <a:ext cx="875321" cy="329184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나가기</a:t>
            </a:r>
          </a:p>
        </p:txBody>
      </p:sp>
      <p:pic>
        <p:nvPicPr>
          <p:cNvPr id="30" name="그림 29" descr="ssss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9219456" y="457810"/>
            <a:ext cx="2518528" cy="2553614"/>
          </a:xfrm>
          <a:prstGeom prst="rect">
            <a:avLst/>
          </a:prstGeom>
        </p:spPr>
      </p:pic>
      <p:sp>
        <p:nvSpPr>
          <p:cNvPr id="38" name="직사각형 37"/>
          <p:cNvSpPr/>
          <p:nvPr/>
        </p:nvSpPr>
        <p:spPr>
          <a:xfrm>
            <a:off x="9646211" y="3791712"/>
            <a:ext cx="851101" cy="592901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생성 </a:t>
            </a:r>
            <a:endParaRPr lang="en-US" altLang="ko-KR" sz="1600" dirty="0"/>
          </a:p>
          <a:p>
            <a:pPr algn="ctr"/>
            <a:r>
              <a:rPr lang="ko-KR" altLang="en-US" sz="1600" dirty="0"/>
              <a:t>버튼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455124" y="2676757"/>
            <a:ext cx="5143131" cy="1124892"/>
          </a:xfrm>
          <a:prstGeom prst="rect">
            <a:avLst/>
          </a:prstGeom>
          <a:solidFill>
            <a:srgbClr val="0066CC"/>
          </a:solidFill>
          <a:ln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latin typeface="+mn-ea"/>
              </a:rPr>
              <a:t>&lt;</a:t>
            </a:r>
            <a:r>
              <a:rPr lang="ko-KR" altLang="en-US" sz="1600" b="1" dirty="0">
                <a:latin typeface="+mn-ea"/>
              </a:rPr>
              <a:t>로그인 화면</a:t>
            </a:r>
            <a:r>
              <a:rPr lang="en-US" altLang="ko-KR" sz="1600" b="1" dirty="0">
                <a:latin typeface="+mn-ea"/>
              </a:rPr>
              <a:t>&gt;</a:t>
            </a:r>
          </a:p>
          <a:p>
            <a:pPr algn="ctr"/>
            <a:endParaRPr lang="en-US" altLang="ko-KR" sz="1600" b="1" dirty="0">
              <a:latin typeface="+mn-ea"/>
            </a:endParaRPr>
          </a:p>
          <a:p>
            <a:pPr algn="ctr"/>
            <a:r>
              <a:rPr lang="ko-KR" altLang="en-US" sz="1600" dirty="0">
                <a:latin typeface="+mn-ea"/>
              </a:rPr>
              <a:t>닉네임을 기입하여 중복확인 후 게임에 참여하게 된다</a:t>
            </a:r>
            <a:r>
              <a:rPr lang="en-US" altLang="ko-KR" sz="1600" dirty="0">
                <a:latin typeface="+mn-ea"/>
              </a:rPr>
              <a:t>.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5818153" y="3281851"/>
            <a:ext cx="3222852" cy="911366"/>
          </a:xfrm>
          <a:prstGeom prst="rect">
            <a:avLst/>
          </a:prstGeom>
          <a:noFill/>
          <a:ln w="63500">
            <a:solidFill>
              <a:srgbClr val="0066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0697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1234</TotalTime>
  <Words>684</Words>
  <Application>Microsoft Office PowerPoint</Application>
  <PresentationFormat>와이드스크린</PresentationFormat>
  <Paragraphs>332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1" baseType="lpstr">
      <vt:lpstr>Arial</vt:lpstr>
      <vt:lpstr>Calibri Light</vt:lpstr>
      <vt:lpstr>휴먼매직체</vt:lpstr>
      <vt:lpstr>Calibri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구다현</dc:creator>
  <cp:lastModifiedBy>Park Misun</cp:lastModifiedBy>
  <cp:revision>171</cp:revision>
  <dcterms:created xsi:type="dcterms:W3CDTF">2016-05-06T15:04:58Z</dcterms:created>
  <dcterms:modified xsi:type="dcterms:W3CDTF">2021-05-01T14:06:42Z</dcterms:modified>
</cp:coreProperties>
</file>

<file path=docProps/thumbnail.jpeg>
</file>